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71" r:id="rId3"/>
    <p:sldId id="275" r:id="rId4"/>
    <p:sldId id="273" r:id="rId5"/>
    <p:sldId id="276" r:id="rId6"/>
    <p:sldId id="274" r:id="rId7"/>
    <p:sldId id="277" r:id="rId8"/>
    <p:sldId id="265" r:id="rId9"/>
    <p:sldId id="266" r:id="rId10"/>
    <p:sldId id="279" r:id="rId11"/>
    <p:sldId id="278" r:id="rId12"/>
    <p:sldId id="280" r:id="rId13"/>
    <p:sldId id="282" r:id="rId14"/>
    <p:sldId id="28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FBFC"/>
    <a:srgbClr val="C9F2FF"/>
    <a:srgbClr val="EBF3FF"/>
    <a:srgbClr val="C1D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p:cViewPr varScale="1">
        <p:scale>
          <a:sx n="83" d="100"/>
          <a:sy n="83"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January 2018 to January 2019</a:t>
            </a:r>
            <a:endParaRPr lang="en-US" dirty="0"/>
          </a:p>
        </c:rich>
      </c:tx>
      <c:layout>
        <c:manualLayout>
          <c:xMode val="edge"/>
          <c:yMode val="edge"/>
          <c:x val="0.3364757813126335"/>
          <c:y val="5.059969028322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888189866851907E-2"/>
          <c:y val="0.19050273052958525"/>
          <c:w val="0.8744197453994762"/>
          <c:h val="0.45295270545336141"/>
        </c:manualLayout>
      </c:layout>
      <c:barChart>
        <c:barDir val="col"/>
        <c:grouping val="clustered"/>
        <c:varyColors val="0"/>
        <c:ser>
          <c:idx val="0"/>
          <c:order val="0"/>
          <c:tx>
            <c:strRef>
              <c:f>Sheet1!$B$1</c:f>
              <c:strCache>
                <c:ptCount val="1"/>
                <c:pt idx="0">
                  <c:v>January 2018 to January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Dog fouling/ dog issues
</c:v>
                </c:pt>
                <c:pt idx="1">
                  <c:v>Volunteers recruited
</c:v>
                </c:pt>
                <c:pt idx="2">
                  <c:v>Safeuarding Referrals  
</c:v>
                </c:pt>
                <c:pt idx="3">
                  <c:v>Parking notices</c:v>
                </c:pt>
                <c:pt idx="4">
                  <c:v>Projects
</c:v>
                </c:pt>
                <c:pt idx="5">
                  <c:v>Sports sessions
</c:v>
                </c:pt>
              </c:strCache>
            </c:strRef>
          </c:cat>
          <c:val>
            <c:numRef>
              <c:f>Sheet1!$B$2:$B$7</c:f>
              <c:numCache>
                <c:formatCode>General</c:formatCode>
                <c:ptCount val="6"/>
                <c:pt idx="0">
                  <c:v>23</c:v>
                </c:pt>
                <c:pt idx="1">
                  <c:v>10</c:v>
                </c:pt>
                <c:pt idx="2">
                  <c:v>18</c:v>
                </c:pt>
                <c:pt idx="3">
                  <c:v>26</c:v>
                </c:pt>
                <c:pt idx="4">
                  <c:v>9</c:v>
                </c:pt>
                <c:pt idx="5">
                  <c:v>14</c:v>
                </c:pt>
              </c:numCache>
            </c:numRef>
          </c:val>
          <c:extLst>
            <c:ext xmlns:c16="http://schemas.microsoft.com/office/drawing/2014/chart" uri="{C3380CC4-5D6E-409C-BE32-E72D297353CC}">
              <c16:uniqueId val="{00000000-F673-4D40-BEC3-6C1DD29FE869}"/>
            </c:ext>
          </c:extLst>
        </c:ser>
        <c:dLbls>
          <c:dLblPos val="outEnd"/>
          <c:showLegendKey val="0"/>
          <c:showVal val="1"/>
          <c:showCatName val="0"/>
          <c:showSerName val="0"/>
          <c:showPercent val="0"/>
          <c:showBubbleSize val="0"/>
        </c:dLbls>
        <c:gapWidth val="219"/>
        <c:overlap val="-27"/>
        <c:axId val="353110664"/>
        <c:axId val="353107384"/>
      </c:barChart>
      <c:catAx>
        <c:axId val="35311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107384"/>
        <c:crosses val="autoZero"/>
        <c:auto val="1"/>
        <c:lblAlgn val="ctr"/>
        <c:lblOffset val="100"/>
        <c:noMultiLvlLbl val="0"/>
      </c:catAx>
      <c:valAx>
        <c:axId val="353107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110664"/>
        <c:crosses val="autoZero"/>
        <c:crossBetween val="between"/>
      </c:valAx>
      <c:spPr>
        <a:noFill/>
        <a:ln>
          <a:noFill/>
        </a:ln>
        <a:effectLst/>
      </c:spPr>
    </c:plotArea>
    <c:plotVisOnly val="1"/>
    <c:dispBlanksAs val="gap"/>
    <c:showDLblsOverMax val="0"/>
  </c:chart>
  <c:spPr>
    <a:noFill/>
    <a:ln>
      <a:noFill/>
    </a:ln>
    <a:effectLst/>
  </c:spPr>
  <c:txPr>
    <a:bodyPr rot="-282000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January 2018 to January 2019</a:t>
            </a:r>
            <a:endParaRPr lang="en-US" dirty="0"/>
          </a:p>
        </c:rich>
      </c:tx>
      <c:layout>
        <c:manualLayout>
          <c:xMode val="edge"/>
          <c:yMode val="edge"/>
          <c:x val="0.31745194762804751"/>
          <c:y val="3.484232400434934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011183283787142E-2"/>
          <c:y val="0.1420541646789534"/>
          <c:w val="0.8744197453994762"/>
          <c:h val="0.45295270545336141"/>
        </c:manualLayout>
      </c:layout>
      <c:barChart>
        <c:barDir val="col"/>
        <c:grouping val="clustered"/>
        <c:varyColors val="0"/>
        <c:ser>
          <c:idx val="0"/>
          <c:order val="0"/>
          <c:tx>
            <c:strRef>
              <c:f>Sheet1!$B$1</c:f>
              <c:strCache>
                <c:ptCount val="1"/>
                <c:pt idx="0">
                  <c:v>January 2018 to January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Scam reassurance visits/ advice
</c:v>
                </c:pt>
                <c:pt idx="1">
                  <c:v>Families and young people
</c:v>
                </c:pt>
                <c:pt idx="2">
                  <c:v>Environmental/ fly tipping/ potholes reports  
</c:v>
                </c:pt>
                <c:pt idx="3">
                  <c:v>ASB referrals/ incidents reported </c:v>
                </c:pt>
                <c:pt idx="4">
                  <c:v>Multi-agency working
</c:v>
                </c:pt>
                <c:pt idx="5">
                  <c:v>Referrals/signposting/support older residents
</c:v>
                </c:pt>
              </c:strCache>
            </c:strRef>
          </c:cat>
          <c:val>
            <c:numRef>
              <c:f>Sheet1!$B$2:$B$7</c:f>
              <c:numCache>
                <c:formatCode>General</c:formatCode>
                <c:ptCount val="6"/>
                <c:pt idx="0">
                  <c:v>22</c:v>
                </c:pt>
                <c:pt idx="1">
                  <c:v>58</c:v>
                </c:pt>
                <c:pt idx="2">
                  <c:v>52</c:v>
                </c:pt>
                <c:pt idx="3">
                  <c:v>49</c:v>
                </c:pt>
                <c:pt idx="4">
                  <c:v>59</c:v>
                </c:pt>
                <c:pt idx="5">
                  <c:v>30</c:v>
                </c:pt>
              </c:numCache>
            </c:numRef>
          </c:val>
          <c:extLst>
            <c:ext xmlns:c16="http://schemas.microsoft.com/office/drawing/2014/chart" uri="{C3380CC4-5D6E-409C-BE32-E72D297353CC}">
              <c16:uniqueId val="{00000000-544C-44A7-A6BA-05AD9689D6B6}"/>
            </c:ext>
          </c:extLst>
        </c:ser>
        <c:dLbls>
          <c:dLblPos val="outEnd"/>
          <c:showLegendKey val="0"/>
          <c:showVal val="1"/>
          <c:showCatName val="0"/>
          <c:showSerName val="0"/>
          <c:showPercent val="0"/>
          <c:showBubbleSize val="0"/>
        </c:dLbls>
        <c:gapWidth val="219"/>
        <c:overlap val="-27"/>
        <c:axId val="353110664"/>
        <c:axId val="353107384"/>
      </c:barChart>
      <c:catAx>
        <c:axId val="35311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107384"/>
        <c:crosses val="autoZero"/>
        <c:auto val="1"/>
        <c:lblAlgn val="ctr"/>
        <c:lblOffset val="100"/>
        <c:noMultiLvlLbl val="0"/>
      </c:catAx>
      <c:valAx>
        <c:axId val="353107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110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smtClean="0"/>
              <a:t>Over view of monthly</a:t>
            </a:r>
            <a:r>
              <a:rPr lang="en-GB" baseline="0" dirty="0" smtClean="0"/>
              <a:t> record</a:t>
            </a:r>
            <a:endParaRPr lang="en-GB"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Sheet1!$B$2:$B$14</c:f>
              <c:numCache>
                <c:formatCode>General</c:formatCode>
                <c:ptCount val="13"/>
                <c:pt idx="0">
                  <c:v>22</c:v>
                </c:pt>
                <c:pt idx="1">
                  <c:v>31</c:v>
                </c:pt>
                <c:pt idx="2">
                  <c:v>19</c:v>
                </c:pt>
                <c:pt idx="3">
                  <c:v>32</c:v>
                </c:pt>
                <c:pt idx="4">
                  <c:v>21</c:v>
                </c:pt>
                <c:pt idx="5">
                  <c:v>27</c:v>
                </c:pt>
                <c:pt idx="6">
                  <c:v>34</c:v>
                </c:pt>
                <c:pt idx="7">
                  <c:v>29</c:v>
                </c:pt>
                <c:pt idx="8">
                  <c:v>27</c:v>
                </c:pt>
                <c:pt idx="9">
                  <c:v>28</c:v>
                </c:pt>
                <c:pt idx="10">
                  <c:v>58</c:v>
                </c:pt>
                <c:pt idx="11">
                  <c:v>29</c:v>
                </c:pt>
                <c:pt idx="12">
                  <c:v>41</c:v>
                </c:pt>
              </c:numCache>
            </c:numRef>
          </c:val>
          <c:smooth val="0"/>
          <c:extLst>
            <c:ext xmlns:c16="http://schemas.microsoft.com/office/drawing/2014/chart" uri="{C3380CC4-5D6E-409C-BE32-E72D297353CC}">
              <c16:uniqueId val="{00000000-CC2F-4BDC-9854-F54C1B621BA0}"/>
            </c:ext>
          </c:extLst>
        </c:ser>
        <c:ser>
          <c:idx val="1"/>
          <c:order val="1"/>
          <c:tx>
            <c:strRef>
              <c:f>Sheet1!$C$1</c:f>
              <c:strCache>
                <c:ptCount val="1"/>
                <c:pt idx="0">
                  <c:v>Column1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Sheet1!$C$2:$C$14</c:f>
              <c:numCache>
                <c:formatCode>General</c:formatCode>
                <c:ptCount val="13"/>
              </c:numCache>
            </c:numRef>
          </c:val>
          <c:smooth val="0"/>
          <c:extLst>
            <c:ext xmlns:c16="http://schemas.microsoft.com/office/drawing/2014/chart" uri="{C3380CC4-5D6E-409C-BE32-E72D297353CC}">
              <c16:uniqueId val="{00000001-CC2F-4BDC-9854-F54C1B621BA0}"/>
            </c:ext>
          </c:extLst>
        </c:ser>
        <c:ser>
          <c:idx val="2"/>
          <c:order val="2"/>
          <c:tx>
            <c:strRef>
              <c:f>Sheet1!$D$1</c:f>
              <c:strCache>
                <c:ptCount val="1"/>
                <c:pt idx="0">
                  <c:v>Column2</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Sheet1!$A$2:$A$14</c:f>
              <c:strCache>
                <c:ptCount val="13"/>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strCache>
            </c:strRef>
          </c:cat>
          <c:val>
            <c:numRef>
              <c:f>Sheet1!$D$2:$D$14</c:f>
              <c:numCache>
                <c:formatCode>General</c:formatCode>
                <c:ptCount val="13"/>
              </c:numCache>
            </c:numRef>
          </c:val>
          <c:smooth val="0"/>
          <c:extLst>
            <c:ext xmlns:c16="http://schemas.microsoft.com/office/drawing/2014/chart" uri="{C3380CC4-5D6E-409C-BE32-E72D297353CC}">
              <c16:uniqueId val="{00000002-CC2F-4BDC-9854-F54C1B621BA0}"/>
            </c:ext>
          </c:extLst>
        </c:ser>
        <c:dLbls>
          <c:showLegendKey val="0"/>
          <c:showVal val="0"/>
          <c:showCatName val="0"/>
          <c:showSerName val="0"/>
          <c:showPercent val="0"/>
          <c:showBubbleSize val="0"/>
        </c:dLbls>
        <c:marker val="1"/>
        <c:smooth val="0"/>
        <c:axId val="361706280"/>
        <c:axId val="361708248"/>
      </c:lineChart>
      <c:catAx>
        <c:axId val="36170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708248"/>
        <c:crosses val="autoZero"/>
        <c:auto val="1"/>
        <c:lblAlgn val="ctr"/>
        <c:lblOffset val="100"/>
        <c:noMultiLvlLbl val="0"/>
      </c:catAx>
      <c:valAx>
        <c:axId val="361708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706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366F8-30F9-427B-A3B4-888442D7911C}" type="datetimeFigureOut">
              <a:rPr lang="en-GB" smtClean="0"/>
              <a:t>09/05/2019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FDD11-0F65-41AD-8B03-4ADB8D47FF64}" type="slidenum">
              <a:rPr lang="en-GB" smtClean="0"/>
              <a:t>‹#›</a:t>
            </a:fld>
            <a:endParaRPr lang="en-GB"/>
          </a:p>
        </p:txBody>
      </p:sp>
    </p:spTree>
    <p:extLst>
      <p:ext uri="{BB962C8B-B14F-4D97-AF65-F5344CB8AC3E}">
        <p14:creationId xmlns:p14="http://schemas.microsoft.com/office/powerpoint/2010/main" val="84176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evening</a:t>
            </a:r>
            <a:r>
              <a:rPr lang="en-GB" baseline="0" dirty="0" smtClean="0"/>
              <a:t> everyone, this presentation will show some of the work that we have achieved over the past year to date. It consists of a couple of case studies and the data used is from the period of Jan 2018 – Jan 2019 and is taken from our daily records.</a:t>
            </a:r>
          </a:p>
          <a:p>
            <a:endParaRPr lang="en-GB" baseline="0" dirty="0" smtClean="0"/>
          </a:p>
          <a:p>
            <a:r>
              <a:rPr lang="en-GB" baseline="0" dirty="0" smtClean="0"/>
              <a:t>We are starting with a case study about ASB issues that was happening here in </a:t>
            </a:r>
            <a:r>
              <a:rPr lang="en-GB" baseline="0" dirty="0" err="1" smtClean="0"/>
              <a:t>Pulborough</a:t>
            </a:r>
            <a:r>
              <a:rPr lang="en-GB" baseline="0" dirty="0" smtClean="0"/>
              <a:t> last year and how with working with other agencies we helped to tackle the problems.</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1</a:t>
            </a:fld>
            <a:endParaRPr lang="en-GB"/>
          </a:p>
        </p:txBody>
      </p:sp>
    </p:spTree>
    <p:extLst>
      <p:ext uri="{BB962C8B-B14F-4D97-AF65-F5344CB8AC3E}">
        <p14:creationId xmlns:p14="http://schemas.microsoft.com/office/powerpoint/2010/main" val="40237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10</a:t>
            </a:fld>
            <a:endParaRPr lang="en-GB"/>
          </a:p>
        </p:txBody>
      </p:sp>
    </p:spTree>
    <p:extLst>
      <p:ext uri="{BB962C8B-B14F-4D97-AF65-F5344CB8AC3E}">
        <p14:creationId xmlns:p14="http://schemas.microsoft.com/office/powerpoint/2010/main" val="383415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Carol</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11</a:t>
            </a:fld>
            <a:endParaRPr lang="en-GB"/>
          </a:p>
        </p:txBody>
      </p:sp>
    </p:spTree>
    <p:extLst>
      <p:ext uri="{BB962C8B-B14F-4D97-AF65-F5344CB8AC3E}">
        <p14:creationId xmlns:p14="http://schemas.microsoft.com/office/powerpoint/2010/main" val="114258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a:t>
            </a:r>
            <a:r>
              <a:rPr lang="en-GB" baseline="0" dirty="0" smtClean="0"/>
              <a:t> summarise:</a:t>
            </a:r>
            <a:r>
              <a:rPr lang="en-GB" dirty="0" smtClean="0"/>
              <a:t> I hope that we have managed to highlight the variety of work that we get involved with and that the scheme is continuing to grow in strength. Remember we are here as a point of contact for the residents of </a:t>
            </a:r>
            <a:r>
              <a:rPr lang="en-GB" dirty="0" err="1" smtClean="0"/>
              <a:t>Pulborough</a:t>
            </a:r>
            <a:r>
              <a:rPr lang="en-GB" dirty="0" smtClean="0"/>
              <a:t> Parish to</a:t>
            </a:r>
            <a:r>
              <a:rPr lang="en-GB" baseline="0" dirty="0" smtClean="0"/>
              <a:t> support and advise, if we’re unable to help then we’ll put in touch with those who can. Thank you for listening.</a:t>
            </a:r>
            <a:r>
              <a:rPr lang="en-GB" dirty="0" smtClean="0"/>
              <a:t>  </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12</a:t>
            </a:fld>
            <a:endParaRPr lang="en-GB"/>
          </a:p>
        </p:txBody>
      </p:sp>
    </p:spTree>
    <p:extLst>
      <p:ext uri="{BB962C8B-B14F-4D97-AF65-F5344CB8AC3E}">
        <p14:creationId xmlns:p14="http://schemas.microsoft.com/office/powerpoint/2010/main" val="3687951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Vanessa – to</a:t>
            </a:r>
            <a:r>
              <a:rPr lang="en-GB" baseline="0" dirty="0" smtClean="0"/>
              <a:t> read out the above and expand if necessary.</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2</a:t>
            </a:fld>
            <a:endParaRPr lang="en-GB"/>
          </a:p>
        </p:txBody>
      </p:sp>
    </p:spTree>
    <p:extLst>
      <p:ext uri="{BB962C8B-B14F-4D97-AF65-F5344CB8AC3E}">
        <p14:creationId xmlns:p14="http://schemas.microsoft.com/office/powerpoint/2010/main" val="187956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Carol – To read</a:t>
            </a:r>
            <a:r>
              <a:rPr lang="en-GB" baseline="0" dirty="0" smtClean="0"/>
              <a:t> out the above and expand if necessary.</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3</a:t>
            </a:fld>
            <a:endParaRPr lang="en-GB"/>
          </a:p>
        </p:txBody>
      </p:sp>
    </p:spTree>
    <p:extLst>
      <p:ext uri="{BB962C8B-B14F-4D97-AF65-F5344CB8AC3E}">
        <p14:creationId xmlns:p14="http://schemas.microsoft.com/office/powerpoint/2010/main" val="2904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Vanessa</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4</a:t>
            </a:fld>
            <a:endParaRPr lang="en-GB"/>
          </a:p>
        </p:txBody>
      </p:sp>
    </p:spTree>
    <p:extLst>
      <p:ext uri="{BB962C8B-B14F-4D97-AF65-F5344CB8AC3E}">
        <p14:creationId xmlns:p14="http://schemas.microsoft.com/office/powerpoint/2010/main" val="3608507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Carol – These</a:t>
            </a:r>
            <a:r>
              <a:rPr lang="en-GB" baseline="0" dirty="0" smtClean="0"/>
              <a:t> are some of the topics that we get involved with. Expand a little on each one.</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5</a:t>
            </a:fld>
            <a:endParaRPr lang="en-GB"/>
          </a:p>
        </p:txBody>
      </p:sp>
    </p:spTree>
    <p:extLst>
      <p:ext uri="{BB962C8B-B14F-4D97-AF65-F5344CB8AC3E}">
        <p14:creationId xmlns:p14="http://schemas.microsoft.com/office/powerpoint/2010/main" val="212323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Vanessa – Read out above. Expand and point out the Parish remit to help</a:t>
            </a:r>
            <a:r>
              <a:rPr lang="en-GB" baseline="0" dirty="0" smtClean="0"/>
              <a:t> prevent isolations in older people and to link them up with local services.</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6</a:t>
            </a:fld>
            <a:endParaRPr lang="en-GB"/>
          </a:p>
        </p:txBody>
      </p:sp>
    </p:spTree>
    <p:extLst>
      <p:ext uri="{BB962C8B-B14F-4D97-AF65-F5344CB8AC3E}">
        <p14:creationId xmlns:p14="http://schemas.microsoft.com/office/powerpoint/2010/main" val="206853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Carol – mention</a:t>
            </a:r>
            <a:r>
              <a:rPr lang="en-GB" baseline="0" dirty="0" smtClean="0"/>
              <a:t> that the expected trend is for ASB to rise in the school holidays and these figures show that isn’t always the case.</a:t>
            </a:r>
          </a:p>
          <a:p>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7</a:t>
            </a:fld>
            <a:endParaRPr lang="en-GB"/>
          </a:p>
        </p:txBody>
      </p:sp>
    </p:spTree>
    <p:extLst>
      <p:ext uri="{BB962C8B-B14F-4D97-AF65-F5344CB8AC3E}">
        <p14:creationId xmlns:p14="http://schemas.microsoft.com/office/powerpoint/2010/main" val="214198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Vanessa -</a:t>
            </a:r>
            <a:r>
              <a:rPr lang="en-GB" baseline="0" dirty="0" smtClean="0"/>
              <a:t> </a:t>
            </a:r>
            <a:r>
              <a:rPr lang="en-GB" dirty="0" smtClean="0"/>
              <a:t>Read the above</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8</a:t>
            </a:fld>
            <a:endParaRPr lang="en-GB"/>
          </a:p>
        </p:txBody>
      </p:sp>
    </p:spTree>
    <p:extLst>
      <p:ext uri="{BB962C8B-B14F-4D97-AF65-F5344CB8AC3E}">
        <p14:creationId xmlns:p14="http://schemas.microsoft.com/office/powerpoint/2010/main" val="2945247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Carol - Read out above notes – example picture for</a:t>
            </a:r>
            <a:r>
              <a:rPr lang="en-GB" baseline="0" dirty="0" smtClean="0"/>
              <a:t> dog waste bags</a:t>
            </a:r>
            <a:endParaRPr lang="en-GB" dirty="0"/>
          </a:p>
        </p:txBody>
      </p:sp>
      <p:sp>
        <p:nvSpPr>
          <p:cNvPr id="4" name="Slide Number Placeholder 3"/>
          <p:cNvSpPr>
            <a:spLocks noGrp="1"/>
          </p:cNvSpPr>
          <p:nvPr>
            <p:ph type="sldNum" sz="quarter" idx="10"/>
          </p:nvPr>
        </p:nvSpPr>
        <p:spPr/>
        <p:txBody>
          <a:bodyPr/>
          <a:lstStyle/>
          <a:p>
            <a:fld id="{4DEFDD11-0F65-41AD-8B03-4ADB8D47FF64}" type="slidenum">
              <a:rPr lang="en-GB" smtClean="0"/>
              <a:t>9</a:t>
            </a:fld>
            <a:endParaRPr lang="en-GB"/>
          </a:p>
        </p:txBody>
      </p:sp>
    </p:spTree>
    <p:extLst>
      <p:ext uri="{BB962C8B-B14F-4D97-AF65-F5344CB8AC3E}">
        <p14:creationId xmlns:p14="http://schemas.microsoft.com/office/powerpoint/2010/main" val="1581963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C967E0-0F43-402E-874A-5F918BEBE8A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306616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C967E0-0F43-402E-874A-5F918BEBE8AA}"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72014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77C967E0-0F43-402E-874A-5F918BEBE8A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1085124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77C967E0-0F43-402E-874A-5F918BEBE8AA}" type="datetimeFigureOut">
              <a:rPr lang="en-GB" smtClean="0"/>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6039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C967E0-0F43-402E-874A-5F918BEBE8A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292949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C967E0-0F43-402E-874A-5F918BEBE8A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423877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C967E0-0F43-402E-874A-5F918BEBE8A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330240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C967E0-0F43-402E-874A-5F918BEBE8AA}" type="datetimeFigureOut">
              <a:rPr lang="en-GB" smtClean="0"/>
              <a:t>09/05/2019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265932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C967E0-0F43-402E-874A-5F918BEBE8AA}"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171724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C967E0-0F43-402E-874A-5F918BEBE8AA}" type="datetimeFigureOut">
              <a:rPr lang="en-GB" smtClean="0"/>
              <a:t>09/05/2019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292473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C967E0-0F43-402E-874A-5F918BEBE8AA}" type="datetimeFigureOut">
              <a:rPr lang="en-GB" smtClean="0"/>
              <a:t>09/05/2019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249741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967E0-0F43-402E-874A-5F918BEBE8AA}" type="datetimeFigureOut">
              <a:rPr lang="en-GB" smtClean="0"/>
              <a:t>09/05/2019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310336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C967E0-0F43-402E-874A-5F918BEBE8AA}" type="datetimeFigureOut">
              <a:rPr lang="en-GB" smtClean="0"/>
              <a:t>09/05/2019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41544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77C967E0-0F43-402E-874A-5F918BEBE8AA}" type="datetimeFigureOut">
              <a:rPr lang="en-GB" smtClean="0"/>
              <a:t>09/05/2019</a:t>
            </a:fld>
            <a:endParaRPr lang="en-GB"/>
          </a:p>
        </p:txBody>
      </p:sp>
      <p:sp>
        <p:nvSpPr>
          <p:cNvPr id="6" name="Footer Placeholder 5"/>
          <p:cNvSpPr>
            <a:spLocks noGrp="1"/>
          </p:cNvSpPr>
          <p:nvPr>
            <p:ph type="ftr" sz="quarter" idx="11"/>
          </p:nvPr>
        </p:nvSpPr>
        <p:spPr>
          <a:xfrm>
            <a:off x="590396" y="6041362"/>
            <a:ext cx="3295413" cy="365125"/>
          </a:xfrm>
        </p:spPr>
        <p:txBody>
          <a:bodyPr/>
          <a:lstStyle/>
          <a:p>
            <a:endParaRPr lang="en-GB"/>
          </a:p>
        </p:txBody>
      </p:sp>
      <p:sp>
        <p:nvSpPr>
          <p:cNvPr id="7" name="Slide Number Placeholder 6"/>
          <p:cNvSpPr>
            <a:spLocks noGrp="1"/>
          </p:cNvSpPr>
          <p:nvPr>
            <p:ph type="sldNum" sz="quarter" idx="12"/>
          </p:nvPr>
        </p:nvSpPr>
        <p:spPr>
          <a:xfrm>
            <a:off x="4862689" y="5915888"/>
            <a:ext cx="1062155" cy="490599"/>
          </a:xfrm>
        </p:spPr>
        <p:txBody>
          <a:bodyPr/>
          <a:lstStyle/>
          <a:p>
            <a:fld id="{830321BE-A749-4899-8BC0-25E992722DB7}" type="slidenum">
              <a:rPr lang="en-GB" smtClean="0"/>
              <a:t>‹#›</a:t>
            </a:fld>
            <a:endParaRPr lang="en-GB"/>
          </a:p>
        </p:txBody>
      </p:sp>
    </p:spTree>
    <p:extLst>
      <p:ext uri="{BB962C8B-B14F-4D97-AF65-F5344CB8AC3E}">
        <p14:creationId xmlns:p14="http://schemas.microsoft.com/office/powerpoint/2010/main" val="283074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GB"/>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77C967E0-0F43-402E-874A-5F918BEBE8AA}" type="datetimeFigureOut">
              <a:rPr lang="en-GB" smtClean="0"/>
              <a:t>09/05/2019</a:t>
            </a:fld>
            <a:endParaRPr lang="en-GB"/>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830321BE-A749-4899-8BC0-25E992722DB7}" type="slidenum">
              <a:rPr lang="en-GB" smtClean="0"/>
              <a:t>‹#›</a:t>
            </a:fld>
            <a:endParaRPr lang="en-GB"/>
          </a:p>
        </p:txBody>
      </p:sp>
    </p:spTree>
    <p:extLst>
      <p:ext uri="{BB962C8B-B14F-4D97-AF65-F5344CB8AC3E}">
        <p14:creationId xmlns:p14="http://schemas.microsoft.com/office/powerpoint/2010/main" val="35368530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jpeg"/><Relationship Id="rId3" Type="http://schemas.openxmlformats.org/officeDocument/2006/relationships/image" Target="../media/image8.JPG"/><Relationship Id="rId21" Type="http://schemas.openxmlformats.org/officeDocument/2006/relationships/image" Target="../media/image26.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2" Type="http://schemas.openxmlformats.org/officeDocument/2006/relationships/image" Target="../media/image7.JPG"/><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11.JP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JP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FB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0001" y="1352550"/>
            <a:ext cx="10572000" cy="1910358"/>
          </a:xfrm>
        </p:spPr>
        <p:txBody>
          <a:bodyPr/>
          <a:lstStyle/>
          <a:p>
            <a:r>
              <a:rPr lang="en-GB" u="sng" dirty="0" err="1" smtClean="0">
                <a:latin typeface="Britannic Bold" panose="020B0903060703020204" pitchFamily="34" charset="0"/>
              </a:rPr>
              <a:t>Pulborough</a:t>
            </a:r>
            <a:r>
              <a:rPr lang="en-GB" u="sng" dirty="0" smtClean="0">
                <a:latin typeface="Britannic Bold" panose="020B0903060703020204" pitchFamily="34" charset="0"/>
              </a:rPr>
              <a:t> Parish Neighbourhood Wardens</a:t>
            </a:r>
            <a:endParaRPr lang="en-GB" u="sng" dirty="0">
              <a:latin typeface="Britannic Bold" panose="020B0903060703020204" pitchFamily="34" charset="0"/>
            </a:endParaRPr>
          </a:p>
        </p:txBody>
      </p:sp>
      <p:sp>
        <p:nvSpPr>
          <p:cNvPr id="3" name="Subtitle 2"/>
          <p:cNvSpPr>
            <a:spLocks noGrp="1"/>
          </p:cNvSpPr>
          <p:nvPr>
            <p:ph type="subTitle" idx="1"/>
          </p:nvPr>
        </p:nvSpPr>
        <p:spPr>
          <a:xfrm>
            <a:off x="810001" y="5461822"/>
            <a:ext cx="10572000" cy="434974"/>
          </a:xfrm>
        </p:spPr>
        <p:txBody>
          <a:bodyPr>
            <a:normAutofit/>
          </a:bodyPr>
          <a:lstStyle/>
          <a:p>
            <a:r>
              <a:rPr lang="en-GB" sz="2000" b="1" dirty="0" smtClean="0">
                <a:solidFill>
                  <a:schemeClr val="accent1"/>
                </a:solidFill>
              </a:rPr>
              <a:t>Vanessa Green &amp; Carol Boniface</a:t>
            </a:r>
            <a:endParaRPr lang="en-GB" sz="2000" b="1" dirty="0">
              <a:solidFill>
                <a:schemeClr val="accent1"/>
              </a:solidFill>
            </a:endParaRPr>
          </a:p>
        </p:txBody>
      </p:sp>
      <p:pic>
        <p:nvPicPr>
          <p:cNvPr id="6" name="Picture 5"/>
          <p:cNvPicPr>
            <a:picLocks noChangeAspect="1"/>
          </p:cNvPicPr>
          <p:nvPr/>
        </p:nvPicPr>
        <p:blipFill rotWithShape="1">
          <a:blip r:embed="rId3"/>
          <a:srcRect l="16286" r="17714"/>
          <a:stretch/>
        </p:blipFill>
        <p:spPr>
          <a:xfrm>
            <a:off x="9582148" y="1898183"/>
            <a:ext cx="2124075" cy="2147063"/>
          </a:xfrm>
          <a:prstGeom prst="rect">
            <a:avLst/>
          </a:prstGeom>
        </p:spPr>
      </p:pic>
      <p:sp>
        <p:nvSpPr>
          <p:cNvPr id="7" name="TextBox 6"/>
          <p:cNvSpPr txBox="1"/>
          <p:nvPr/>
        </p:nvSpPr>
        <p:spPr>
          <a:xfrm>
            <a:off x="810001" y="767775"/>
            <a:ext cx="4937656" cy="646331"/>
          </a:xfrm>
          <a:prstGeom prst="rect">
            <a:avLst/>
          </a:prstGeom>
          <a:noFill/>
        </p:spPr>
        <p:txBody>
          <a:bodyPr wrap="square" rtlCol="0">
            <a:spAutoFit/>
          </a:bodyPr>
          <a:lstStyle/>
          <a:p>
            <a:r>
              <a:rPr lang="en-GB" sz="3600" u="sng" dirty="0" smtClean="0">
                <a:latin typeface="Britannic Bold" panose="020B0903060703020204" pitchFamily="34" charset="0"/>
              </a:rPr>
              <a:t>2018 – 2019 overview</a:t>
            </a:r>
            <a:endParaRPr lang="en-GB" sz="3600" u="sng" dirty="0">
              <a:latin typeface="Britannic Bold" panose="020B0903060703020204" pitchFamily="34" charset="0"/>
            </a:endParaRPr>
          </a:p>
        </p:txBody>
      </p:sp>
      <p:pic>
        <p:nvPicPr>
          <p:cNvPr id="8" name="Picture 7"/>
          <p:cNvPicPr>
            <a:picLocks noChangeAspect="1"/>
          </p:cNvPicPr>
          <p:nvPr/>
        </p:nvPicPr>
        <p:blipFill rotWithShape="1">
          <a:blip r:embed="rId4"/>
          <a:srcRect t="5250" b="43750"/>
          <a:stretch/>
        </p:blipFill>
        <p:spPr>
          <a:xfrm>
            <a:off x="9298656" y="226749"/>
            <a:ext cx="2691060" cy="1372441"/>
          </a:xfrm>
          <a:prstGeom prst="rect">
            <a:avLst/>
          </a:prstGeom>
        </p:spPr>
      </p:pic>
    </p:spTree>
    <p:extLst>
      <p:ext uri="{BB962C8B-B14F-4D97-AF65-F5344CB8AC3E}">
        <p14:creationId xmlns:p14="http://schemas.microsoft.com/office/powerpoint/2010/main" val="409130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Humans are responsible!</a:t>
            </a:r>
            <a:endParaRPr lang="en-GB" dirty="0"/>
          </a:p>
        </p:txBody>
      </p:sp>
      <p:pic>
        <p:nvPicPr>
          <p:cNvPr id="4098" name="Picture 2" descr="Related image"/>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9470" y="2293750"/>
            <a:ext cx="6710767" cy="433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806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Quotes</a:t>
            </a:r>
            <a:endParaRPr lang="en-GB" dirty="0"/>
          </a:p>
        </p:txBody>
      </p:sp>
      <p:sp>
        <p:nvSpPr>
          <p:cNvPr id="4" name="Oval Callout 3"/>
          <p:cNvSpPr/>
          <p:nvPr/>
        </p:nvSpPr>
        <p:spPr>
          <a:xfrm>
            <a:off x="36689" y="1602250"/>
            <a:ext cx="5761979" cy="3676113"/>
          </a:xfrm>
          <a:prstGeom prst="wedgeEllipseCallout">
            <a:avLst/>
          </a:prstGeom>
          <a:solidFill>
            <a:srgbClr val="C0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a:t>
            </a:r>
            <a:r>
              <a:rPr lang="en-GB" b="1" dirty="0" smtClean="0">
                <a:solidFill>
                  <a:srgbClr val="002060"/>
                </a:solidFill>
              </a:rPr>
              <a:t>Dear </a:t>
            </a:r>
            <a:r>
              <a:rPr lang="en-GB" b="1" dirty="0">
                <a:solidFill>
                  <a:srgbClr val="002060"/>
                </a:solidFill>
              </a:rPr>
              <a:t>Vanessa and Carol.</a:t>
            </a:r>
          </a:p>
          <a:p>
            <a:pPr algn="ctr"/>
            <a:r>
              <a:rPr lang="en-GB" b="1" dirty="0">
                <a:solidFill>
                  <a:srgbClr val="002060"/>
                </a:solidFill>
              </a:rPr>
              <a:t>Thank you both for your efforts in tracking down the bike which was stolen from my garage at the weekend. It was a classic case of the community being able to have a central contact for these kind of incidents and with your local knowledge and contacts proved we have a viable method of dealing with antisocial behaviour</a:t>
            </a:r>
            <a:r>
              <a:rPr lang="en-GB" b="1" dirty="0" smtClean="0">
                <a:solidFill>
                  <a:srgbClr val="002060"/>
                </a:solidFill>
              </a:rPr>
              <a:t>.”</a:t>
            </a:r>
            <a:endParaRPr lang="en-GB" b="1" dirty="0">
              <a:solidFill>
                <a:srgbClr val="002060"/>
              </a:solidFill>
            </a:endParaRPr>
          </a:p>
          <a:p>
            <a:r>
              <a:rPr lang="en-GB" b="1" dirty="0">
                <a:solidFill>
                  <a:srgbClr val="002060"/>
                </a:solidFill>
              </a:rPr>
              <a:t> </a:t>
            </a:r>
          </a:p>
        </p:txBody>
      </p:sp>
      <p:sp>
        <p:nvSpPr>
          <p:cNvPr id="6" name="Oval Callout 5"/>
          <p:cNvSpPr/>
          <p:nvPr/>
        </p:nvSpPr>
        <p:spPr>
          <a:xfrm>
            <a:off x="4118051" y="4839453"/>
            <a:ext cx="4419600" cy="1552904"/>
          </a:xfrm>
          <a:prstGeom prst="wedgeEllipseCallout">
            <a:avLst/>
          </a:prstGeom>
          <a:solidFill>
            <a:srgbClr val="C0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a:p>
            <a:pPr algn="ctr"/>
            <a:endParaRPr lang="en-GB" b="1" dirty="0" smtClean="0">
              <a:solidFill>
                <a:srgbClr val="002060"/>
              </a:solidFill>
            </a:endParaRPr>
          </a:p>
          <a:p>
            <a:pPr algn="ctr"/>
            <a:r>
              <a:rPr lang="en-GB" b="1" dirty="0" smtClean="0">
                <a:solidFill>
                  <a:srgbClr val="002060"/>
                </a:solidFill>
              </a:rPr>
              <a:t>“The Wardens are such </a:t>
            </a:r>
            <a:r>
              <a:rPr lang="en-GB" b="1" dirty="0">
                <a:solidFill>
                  <a:srgbClr val="002060"/>
                </a:solidFill>
              </a:rPr>
              <a:t>an asset to the </a:t>
            </a:r>
            <a:r>
              <a:rPr lang="en-GB" b="1" dirty="0" smtClean="0">
                <a:solidFill>
                  <a:srgbClr val="002060"/>
                </a:solidFill>
              </a:rPr>
              <a:t>village.”  </a:t>
            </a:r>
            <a:r>
              <a:rPr lang="en-GB" b="1" dirty="0">
                <a:solidFill>
                  <a:srgbClr val="002060"/>
                </a:solidFill>
              </a:rPr>
              <a:t/>
            </a:r>
            <a:br>
              <a:rPr lang="en-GB" b="1" dirty="0">
                <a:solidFill>
                  <a:srgbClr val="002060"/>
                </a:solidFill>
              </a:rPr>
            </a:br>
            <a:r>
              <a:rPr lang="en-GB" b="1" dirty="0">
                <a:solidFill>
                  <a:srgbClr val="002060"/>
                </a:solidFill>
              </a:rPr>
              <a:t/>
            </a:r>
            <a:br>
              <a:rPr lang="en-GB" b="1" dirty="0">
                <a:solidFill>
                  <a:srgbClr val="002060"/>
                </a:solidFill>
              </a:rPr>
            </a:br>
            <a:endParaRPr lang="en-GB" dirty="0" smtClean="0"/>
          </a:p>
        </p:txBody>
      </p:sp>
      <p:sp>
        <p:nvSpPr>
          <p:cNvPr id="7" name="Oval Callout 6"/>
          <p:cNvSpPr/>
          <p:nvPr/>
        </p:nvSpPr>
        <p:spPr>
          <a:xfrm>
            <a:off x="6195849" y="2264487"/>
            <a:ext cx="5580993" cy="2254866"/>
          </a:xfrm>
          <a:prstGeom prst="wedgeEllipseCallout">
            <a:avLst/>
          </a:prstGeom>
          <a:solidFill>
            <a:srgbClr val="C0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smtClean="0">
              <a:solidFill>
                <a:srgbClr val="002060"/>
              </a:solidFill>
            </a:endParaRPr>
          </a:p>
          <a:p>
            <a:pPr algn="ctr"/>
            <a:endParaRPr lang="en-GB" sz="1200" dirty="0">
              <a:solidFill>
                <a:srgbClr val="002060"/>
              </a:solidFill>
            </a:endParaRPr>
          </a:p>
          <a:p>
            <a:pPr algn="ctr"/>
            <a:r>
              <a:rPr lang="en-GB" sz="1400" b="1" dirty="0" smtClean="0">
                <a:solidFill>
                  <a:srgbClr val="002060"/>
                </a:solidFill>
              </a:rPr>
              <a:t>“</a:t>
            </a:r>
            <a:r>
              <a:rPr lang="en-GB" sz="1600" b="1" dirty="0" smtClean="0">
                <a:solidFill>
                  <a:srgbClr val="002060"/>
                </a:solidFill>
              </a:rPr>
              <a:t>This </a:t>
            </a:r>
            <a:r>
              <a:rPr lang="en-GB" sz="1600" b="1" dirty="0">
                <a:solidFill>
                  <a:srgbClr val="002060"/>
                </a:solidFill>
              </a:rPr>
              <a:t>is just a quick note to say what a wonderful job the Neighbourhood Wardens are doing. </a:t>
            </a:r>
            <a:br>
              <a:rPr lang="en-GB" sz="1600" b="1" dirty="0">
                <a:solidFill>
                  <a:srgbClr val="002060"/>
                </a:solidFill>
              </a:rPr>
            </a:br>
            <a:r>
              <a:rPr lang="en-GB" sz="1600" b="1" dirty="0">
                <a:solidFill>
                  <a:srgbClr val="002060"/>
                </a:solidFill>
              </a:rPr>
              <a:t/>
            </a:r>
            <a:br>
              <a:rPr lang="en-GB" sz="1600" b="1" dirty="0">
                <a:solidFill>
                  <a:srgbClr val="002060"/>
                </a:solidFill>
              </a:rPr>
            </a:br>
            <a:r>
              <a:rPr lang="en-GB" sz="1600" b="1" dirty="0">
                <a:solidFill>
                  <a:srgbClr val="002060"/>
                </a:solidFill>
              </a:rPr>
              <a:t>About 3 weeks ago I needed their help/advice as an elderly neighbour of mine had locked herself out</a:t>
            </a:r>
            <a:r>
              <a:rPr lang="en-GB" sz="1600" b="1" dirty="0" smtClean="0">
                <a:solidFill>
                  <a:srgbClr val="002060"/>
                </a:solidFill>
              </a:rPr>
              <a:t>.”</a:t>
            </a:r>
            <a:r>
              <a:rPr lang="en-GB" sz="1600" b="1" dirty="0">
                <a:solidFill>
                  <a:srgbClr val="002060"/>
                </a:solidFill>
              </a:rPr>
              <a:t/>
            </a:r>
            <a:br>
              <a:rPr lang="en-GB" sz="1600" b="1" dirty="0">
                <a:solidFill>
                  <a:srgbClr val="002060"/>
                </a:solidFill>
              </a:rPr>
            </a:br>
            <a:r>
              <a:rPr lang="en-GB" sz="1600" b="1" dirty="0">
                <a:solidFill>
                  <a:srgbClr val="002060"/>
                </a:solidFill>
              </a:rPr>
              <a:t/>
            </a:r>
            <a:br>
              <a:rPr lang="en-GB" sz="1600" b="1" dirty="0">
                <a:solidFill>
                  <a:srgbClr val="002060"/>
                </a:solidFill>
              </a:rPr>
            </a:br>
            <a:endParaRPr lang="en-GB" sz="1600" b="1" dirty="0" smtClean="0">
              <a:solidFill>
                <a:srgbClr val="002060"/>
              </a:solidFill>
            </a:endParaRPr>
          </a:p>
        </p:txBody>
      </p:sp>
      <p:sp>
        <p:nvSpPr>
          <p:cNvPr id="8" name="Oval Callout 7"/>
          <p:cNvSpPr/>
          <p:nvPr/>
        </p:nvSpPr>
        <p:spPr>
          <a:xfrm>
            <a:off x="8757745" y="4839453"/>
            <a:ext cx="3224048" cy="1661920"/>
          </a:xfrm>
          <a:prstGeom prst="wedgeEllipseCallout">
            <a:avLst/>
          </a:prstGeom>
          <a:solidFill>
            <a:srgbClr val="C0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002060"/>
              </a:solidFill>
            </a:endParaRPr>
          </a:p>
          <a:p>
            <a:pPr algn="ctr"/>
            <a:endParaRPr lang="en-GB" dirty="0">
              <a:solidFill>
                <a:srgbClr val="002060"/>
              </a:solidFill>
            </a:endParaRPr>
          </a:p>
          <a:p>
            <a:pPr algn="ctr"/>
            <a:r>
              <a:rPr lang="en-GB" b="1" dirty="0" smtClean="0">
                <a:solidFill>
                  <a:srgbClr val="002060"/>
                </a:solidFill>
              </a:rPr>
              <a:t>“They </a:t>
            </a:r>
            <a:r>
              <a:rPr lang="en-GB" b="1" dirty="0">
                <a:solidFill>
                  <a:srgbClr val="002060"/>
                </a:solidFill>
              </a:rPr>
              <a:t>were both so helpful, kind and </a:t>
            </a:r>
            <a:r>
              <a:rPr lang="en-GB" b="1" dirty="0" smtClean="0">
                <a:solidFill>
                  <a:srgbClr val="002060"/>
                </a:solidFill>
              </a:rPr>
              <a:t>genuine.”</a:t>
            </a:r>
            <a:r>
              <a:rPr lang="en-GB" b="1" dirty="0">
                <a:solidFill>
                  <a:srgbClr val="002060"/>
                </a:solidFill>
              </a:rPr>
              <a:t/>
            </a:r>
            <a:br>
              <a:rPr lang="en-GB" b="1" dirty="0">
                <a:solidFill>
                  <a:srgbClr val="002060"/>
                </a:solidFill>
              </a:rPr>
            </a:br>
            <a:r>
              <a:rPr lang="en-GB" b="1" dirty="0">
                <a:solidFill>
                  <a:srgbClr val="002060"/>
                </a:solidFill>
              </a:rPr>
              <a:t/>
            </a:r>
            <a:br>
              <a:rPr lang="en-GB" b="1" dirty="0">
                <a:solidFill>
                  <a:srgbClr val="002060"/>
                </a:solidFill>
              </a:rPr>
            </a:br>
            <a:r>
              <a:rPr lang="en-GB" b="1" dirty="0">
                <a:solidFill>
                  <a:srgbClr val="002060"/>
                </a:solidFill>
              </a:rPr>
              <a:t/>
            </a:r>
            <a:br>
              <a:rPr lang="en-GB" b="1" dirty="0">
                <a:solidFill>
                  <a:srgbClr val="002060"/>
                </a:solidFill>
              </a:rPr>
            </a:br>
            <a:endParaRPr lang="en-GB" b="1" dirty="0" smtClean="0">
              <a:solidFill>
                <a:srgbClr val="002060"/>
              </a:solidFill>
            </a:endParaRPr>
          </a:p>
        </p:txBody>
      </p:sp>
      <p:sp>
        <p:nvSpPr>
          <p:cNvPr id="9" name="Oval Callout 8"/>
          <p:cNvSpPr/>
          <p:nvPr/>
        </p:nvSpPr>
        <p:spPr>
          <a:xfrm>
            <a:off x="6095999" y="117027"/>
            <a:ext cx="4419600" cy="1939410"/>
          </a:xfrm>
          <a:prstGeom prst="wedgeEllipseCallout">
            <a:avLst/>
          </a:prstGeom>
          <a:solidFill>
            <a:srgbClr val="C0FB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002060"/>
                </a:solidFill>
              </a:rPr>
              <a:t>“Thank you for putting the sports sessions on during the school holidays.”</a:t>
            </a:r>
          </a:p>
        </p:txBody>
      </p:sp>
    </p:spTree>
    <p:extLst>
      <p:ext uri="{BB962C8B-B14F-4D97-AF65-F5344CB8AC3E}">
        <p14:creationId xmlns:p14="http://schemas.microsoft.com/office/powerpoint/2010/main" val="954771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achievements </a:t>
            </a:r>
            <a:endParaRPr lang="en-GB" dirty="0"/>
          </a:p>
        </p:txBody>
      </p:sp>
      <p:sp>
        <p:nvSpPr>
          <p:cNvPr id="3" name="Content Placeholder 2"/>
          <p:cNvSpPr>
            <a:spLocks noGrp="1"/>
          </p:cNvSpPr>
          <p:nvPr>
            <p:ph idx="1"/>
          </p:nvPr>
        </p:nvSpPr>
        <p:spPr>
          <a:xfrm>
            <a:off x="266700" y="1685925"/>
            <a:ext cx="11772900" cy="5257800"/>
          </a:xfrm>
        </p:spPr>
        <p:txBody>
          <a:bodyPr>
            <a:normAutofit fontScale="92500" lnSpcReduction="20000"/>
          </a:bodyPr>
          <a:lstStyle/>
          <a:p>
            <a:pPr marL="0" indent="0">
              <a:buNone/>
            </a:pPr>
            <a:endParaRPr lang="en-GB" dirty="0"/>
          </a:p>
          <a:p>
            <a:pPr marL="0" indent="0">
              <a:buNone/>
            </a:pPr>
            <a:r>
              <a:rPr lang="en-GB" b="1" dirty="0"/>
              <a:t> </a:t>
            </a:r>
            <a:endParaRPr lang="en-GB" dirty="0"/>
          </a:p>
          <a:p>
            <a:pPr lvl="0"/>
            <a:r>
              <a:rPr lang="en-GB" b="1" dirty="0"/>
              <a:t>April 2018 started the walking bus to alleviate parking at the </a:t>
            </a:r>
            <a:r>
              <a:rPr lang="en-GB" b="1" dirty="0" smtClean="0"/>
              <a:t>school</a:t>
            </a:r>
          </a:p>
          <a:p>
            <a:pPr lvl="0"/>
            <a:r>
              <a:rPr lang="en-GB" b="1" dirty="0" smtClean="0"/>
              <a:t>April 2019 dog fouling project with St. Marys School</a:t>
            </a:r>
            <a:endParaRPr lang="en-GB" b="1" dirty="0"/>
          </a:p>
          <a:p>
            <a:pPr lvl="0"/>
            <a:r>
              <a:rPr lang="en-GB" b="1" dirty="0"/>
              <a:t>Held 14 free sports sessions with HDC sports development team during school holidays – with increased numbers and up to 25 young people attending</a:t>
            </a:r>
          </a:p>
          <a:p>
            <a:pPr lvl="0"/>
            <a:r>
              <a:rPr lang="en-GB" b="1" dirty="0"/>
              <a:t>Due to the popularity of the </a:t>
            </a:r>
            <a:r>
              <a:rPr lang="en-GB" b="1" dirty="0" err="1"/>
              <a:t>Shoretrax</a:t>
            </a:r>
            <a:r>
              <a:rPr lang="en-GB" b="1" dirty="0"/>
              <a:t> bike sessions we have British cycling and </a:t>
            </a:r>
            <a:r>
              <a:rPr lang="en-GB" b="1" dirty="0" smtClean="0"/>
              <a:t>King </a:t>
            </a:r>
            <a:r>
              <a:rPr lang="en-GB" b="1" dirty="0"/>
              <a:t>R</a:t>
            </a:r>
            <a:r>
              <a:rPr lang="en-GB" b="1" dirty="0" smtClean="0"/>
              <a:t>amps </a:t>
            </a:r>
            <a:r>
              <a:rPr lang="en-GB" b="1" dirty="0"/>
              <a:t>interested in supporting community projects with funding opportunities</a:t>
            </a:r>
          </a:p>
          <a:p>
            <a:pPr lvl="0"/>
            <a:r>
              <a:rPr lang="en-GB" b="1" dirty="0"/>
              <a:t>Following the Pocket Park clear up days a team of volunteers meet up monthly to litter pick in </a:t>
            </a:r>
            <a:r>
              <a:rPr lang="en-GB" b="1" dirty="0" err="1"/>
              <a:t>Pulborough</a:t>
            </a:r>
            <a:endParaRPr lang="en-GB" b="1" dirty="0"/>
          </a:p>
          <a:p>
            <a:pPr lvl="0"/>
            <a:r>
              <a:rPr lang="en-GB" b="1" dirty="0"/>
              <a:t>£480.00 was obtained from the Police property act fund to bring </a:t>
            </a:r>
            <a:r>
              <a:rPr lang="en-GB" b="1" dirty="0" err="1"/>
              <a:t>Immersicare</a:t>
            </a:r>
            <a:r>
              <a:rPr lang="en-GB" b="1" dirty="0"/>
              <a:t> </a:t>
            </a:r>
            <a:r>
              <a:rPr lang="en-GB" b="1" dirty="0" smtClean="0"/>
              <a:t>virtual reality sessions </a:t>
            </a:r>
            <a:r>
              <a:rPr lang="en-GB" b="1" dirty="0"/>
              <a:t>to local clubs </a:t>
            </a:r>
          </a:p>
          <a:p>
            <a:pPr lvl="0"/>
            <a:r>
              <a:rPr lang="en-GB" b="1" dirty="0"/>
              <a:t>£</a:t>
            </a:r>
            <a:r>
              <a:rPr lang="en-GB" b="1" dirty="0" smtClean="0"/>
              <a:t>170.00 </a:t>
            </a:r>
            <a:r>
              <a:rPr lang="en-GB" b="1" dirty="0"/>
              <a:t>of funding from ACTS 435 to help vulnerable </a:t>
            </a:r>
            <a:r>
              <a:rPr lang="en-GB" b="1" dirty="0" smtClean="0"/>
              <a:t>families</a:t>
            </a:r>
          </a:p>
          <a:p>
            <a:pPr lvl="0"/>
            <a:r>
              <a:rPr lang="en-GB" b="1" dirty="0" smtClean="0"/>
              <a:t>In the pipeline: </a:t>
            </a:r>
          </a:p>
          <a:p>
            <a:pPr marL="0" lvl="0" indent="0">
              <a:buNone/>
            </a:pPr>
            <a:r>
              <a:rPr lang="en-GB" b="1" dirty="0" smtClean="0"/>
              <a:t>      PPF - </a:t>
            </a:r>
            <a:r>
              <a:rPr lang="en-GB" b="1" dirty="0" err="1" smtClean="0"/>
              <a:t>Pulborough</a:t>
            </a:r>
            <a:r>
              <a:rPr lang="en-GB" b="1" dirty="0" smtClean="0"/>
              <a:t> Pen Friends project – School children to write to Elderly residents in local Care homes                                                     </a:t>
            </a:r>
          </a:p>
          <a:p>
            <a:pPr marL="0" lvl="0" indent="0">
              <a:buNone/>
            </a:pPr>
            <a:r>
              <a:rPr lang="en-GB" b="1" dirty="0"/>
              <a:t> </a:t>
            </a:r>
            <a:r>
              <a:rPr lang="en-GB" b="1" dirty="0" smtClean="0"/>
              <a:t>     </a:t>
            </a:r>
            <a:r>
              <a:rPr lang="en-GB" b="1" dirty="0"/>
              <a:t>C</a:t>
            </a:r>
            <a:r>
              <a:rPr lang="en-GB" b="1" dirty="0" smtClean="0"/>
              <a:t>offee and chat sessions for Ex Veterans</a:t>
            </a:r>
          </a:p>
          <a:p>
            <a:pPr marL="0" indent="0">
              <a:buNone/>
            </a:pPr>
            <a:r>
              <a:rPr lang="en-GB" b="1" dirty="0"/>
              <a:t> </a:t>
            </a:r>
            <a:r>
              <a:rPr lang="en-GB" b="1" dirty="0" smtClean="0"/>
              <a:t>                           </a:t>
            </a:r>
            <a:endParaRPr lang="en-GB" b="1" dirty="0"/>
          </a:p>
        </p:txBody>
      </p:sp>
    </p:spTree>
    <p:extLst>
      <p:ext uri="{BB962C8B-B14F-4D97-AF65-F5344CB8AC3E}">
        <p14:creationId xmlns:p14="http://schemas.microsoft.com/office/powerpoint/2010/main" val="48071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2100" y="365501"/>
            <a:ext cx="9496425" cy="1569660"/>
          </a:xfrm>
          <a:prstGeom prst="rect">
            <a:avLst/>
          </a:prstGeom>
          <a:noFill/>
        </p:spPr>
        <p:txBody>
          <a:bodyPr wrap="square" rtlCol="0">
            <a:spAutoFit/>
          </a:bodyPr>
          <a:lstStyle/>
          <a:p>
            <a:r>
              <a:rPr lang="en-GB" sz="9600" dirty="0" smtClean="0">
                <a:latin typeface="Elephant" panose="02020904090505020303" pitchFamily="18" charset="0"/>
              </a:rPr>
              <a:t>Any questions?</a:t>
            </a:r>
            <a:endParaRPr lang="en-GB" sz="9600" dirty="0">
              <a:latin typeface="Elephant" panose="02020904090505020303" pitchFamily="18" charset="0"/>
            </a:endParaRPr>
          </a:p>
        </p:txBody>
      </p:sp>
      <p:pic>
        <p:nvPicPr>
          <p:cNvPr id="2050" name="Picture 2" descr="Image result for questions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4324" y="1935161"/>
            <a:ext cx="6435725" cy="482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00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999" y="3372879"/>
            <a:ext cx="2108200" cy="15811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608964" y="2219165"/>
            <a:ext cx="1754235" cy="11537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385175" y="247834"/>
            <a:ext cx="2260598" cy="169544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0058399" y="2820428"/>
            <a:ext cx="2438401" cy="182880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119810" y="4713288"/>
            <a:ext cx="2451101" cy="183832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9653373" y="4954029"/>
            <a:ext cx="2538627" cy="190397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9987999" y="311627"/>
            <a:ext cx="2518858" cy="1889144"/>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r="34541"/>
          <a:stretch/>
        </p:blipFill>
        <p:spPr>
          <a:xfrm rot="5400000">
            <a:off x="7244431" y="1941941"/>
            <a:ext cx="1181026" cy="1680853"/>
          </a:xfrm>
          <a:prstGeom prst="rect">
            <a:avLst/>
          </a:prstGeom>
        </p:spPr>
      </p:pic>
      <p:pic>
        <p:nvPicPr>
          <p:cNvPr id="10" name="440854A3-2263-4D2F-B1B1-9F2AF53DBD5F" descr="440854A3-2263-4D2F-B1B1-9F2AF53DBD5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8002201" y="5192025"/>
            <a:ext cx="1903971" cy="142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08E50621-36DC-4C59-87B4-3A1EE1FADEE5" descr="08E50621-36DC-4C59-87B4-3A1EE1FADEE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4505406" y="4932258"/>
            <a:ext cx="2200849" cy="165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82ADD924-2856-4467-98AB-D12C113E33D9" descr="82ADD924-2856-4467-98AB-D12C113E33D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4912721" y="3035251"/>
            <a:ext cx="1835096" cy="140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0CDEE7E9-2224-4344-AFA9-85713945EB92" descr="0CDEE7E9-2224-4344-AFA9-85713945EB9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725257" y="260629"/>
            <a:ext cx="2085041" cy="156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A04E6CE7-00A0-4E4B-BC5F-7361FD72732A" descr="A04E6CE7-00A0-4E4B-BC5F-7361FD72732A"/>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5400000">
            <a:off x="2880279" y="2406553"/>
            <a:ext cx="2572112" cy="192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3DF63EBD-3318-4510-B655-00D502951F86" descr="3DF63EBD-3318-4510-B655-00D502951F8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6045" y="4657152"/>
            <a:ext cx="2934467" cy="22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F662EA78-B4F7-49B6-BFCE-C9D8B964D155" descr="F662EA78-B4F7-49B6-BFCE-C9D8B964D155"/>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34621" y="3155119"/>
            <a:ext cx="1739432" cy="1251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0828E03-8AAD-4EA7-97EA-F72B35B0EB0F" descr="10828E03-8AAD-4EA7-97EA-F72B35B0EB0F"/>
          <p:cNvPicPr>
            <a:picLocks noChangeAspect="1" noChangeArrowheads="1"/>
          </p:cNvPicPr>
          <p:nvPr/>
        </p:nvPicPr>
        <p:blipFill rotWithShape="1">
          <a:blip r:embed="rId17">
            <a:extLst>
              <a:ext uri="{28A0092B-C50C-407E-A947-70E740481C1C}">
                <a14:useLocalDpi xmlns:a14="http://schemas.microsoft.com/office/drawing/2010/main" val="0"/>
              </a:ext>
            </a:extLst>
          </a:blip>
          <a:srcRect l="30470" t="29243" r="31073" b="29258"/>
          <a:stretch/>
        </p:blipFill>
        <p:spPr bwMode="auto">
          <a:xfrm rot="5400000">
            <a:off x="-124350" y="134889"/>
            <a:ext cx="1348268" cy="109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B79CE1C8-0BF9-403E-A873-00F0C27C3BBB" descr="B79CE1C8-0BF9-403E-A873-00F0C27C3BBB"/>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5400000">
            <a:off x="-302334" y="4665663"/>
            <a:ext cx="2479684"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D354B79-448D-4B16-944C-B81EF6ED7372" descr="CD354B79-448D-4B16-944C-B81EF6ED737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5400000">
            <a:off x="1734424" y="3193920"/>
            <a:ext cx="1649866" cy="129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A9CA128D-550B-4EC6-905F-46F436C9D557" descr="A9CA128D-550B-4EC6-905F-46F436C9D55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rot="5400000">
            <a:off x="-201095" y="2947015"/>
            <a:ext cx="1634944" cy="122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662EA1ED-7074-472F-BA93-FC6861924A2C" descr="662EA1ED-7074-472F-BA93-FC6861924A2C"/>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5400000">
            <a:off x="3299159" y="262383"/>
            <a:ext cx="2099059" cy="157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9FC3B96D-A254-4F08-96D1-5F8762393EF3" descr="9FC3B96D-A254-4F08-96D1-5F8762393EF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40961" y="1397575"/>
            <a:ext cx="1899303" cy="1424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285971A6-A10E-4DEC-8A04-FF6EC3F1B3CD" descr="285971A6-A10E-4DEC-8A04-FF6EC3F1B3C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942439" y="2070245"/>
            <a:ext cx="1264578" cy="977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564FD78E-7ED3-4758-B4F9-E3B0F7AD0251" descr="564FD78E-7ED3-4758-B4F9-E3B0F7AD025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400000">
            <a:off x="6725985" y="277398"/>
            <a:ext cx="2219162" cy="166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FF263155-3A2D-464C-8C22-22F67B9D2971" descr="FF263155-3A2D-464C-8C22-22F67B9D297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39739" y="-1"/>
            <a:ext cx="1884999" cy="141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3D987512-7F56-4510-BD1D-54C6D805B1BB" descr="3D987512-7F56-4510-BD1D-54C6D805B1BB"/>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476550" y="2745468"/>
            <a:ext cx="648314" cy="48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739AB67D-8C1F-49BC-892E-F840EC214B68" descr="739AB67D-8C1F-49BC-892E-F840EC214B6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793801" y="178338"/>
            <a:ext cx="1375932" cy="103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D55CA1B8-F52B-4266-9982-EF1FEB2A8EA4" descr="D55CA1B8-F52B-4266-9982-EF1FEB2A8EA4"/>
          <p:cNvPicPr>
            <a:picLocks noChangeAspect="1" noChangeArrowheads="1"/>
          </p:cNvPicPr>
          <p:nvPr/>
        </p:nvPicPr>
        <p:blipFill rotWithShape="1">
          <a:blip r:embed="rId28">
            <a:extLst>
              <a:ext uri="{28A0092B-C50C-407E-A947-70E740481C1C}">
                <a14:useLocalDpi xmlns:a14="http://schemas.microsoft.com/office/drawing/2010/main" val="0"/>
              </a:ext>
            </a:extLst>
          </a:blip>
          <a:srcRect t="26518" r="29231" b="21404"/>
          <a:stretch/>
        </p:blipFill>
        <p:spPr bwMode="auto">
          <a:xfrm rot="5400000">
            <a:off x="744628" y="3188645"/>
            <a:ext cx="1634944" cy="74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9E0B3581-B2C0-4EF8-B332-EA7FC5CC62F6" descr="9E0B3581-B2C0-4EF8-B332-EA7FC5CC62F6"/>
          <p:cNvPicPr>
            <a:picLocks noChangeAspect="1" noChangeArrowheads="1"/>
          </p:cNvPicPr>
          <p:nvPr/>
        </p:nvPicPr>
        <p:blipFill rotWithShape="1">
          <a:blip r:embed="rId29">
            <a:extLst>
              <a:ext uri="{28A0092B-C50C-407E-A947-70E740481C1C}">
                <a14:useLocalDpi xmlns:a14="http://schemas.microsoft.com/office/drawing/2010/main" val="0"/>
              </a:ext>
            </a:extLst>
          </a:blip>
          <a:srcRect t="484" r="45504" b="-484"/>
          <a:stretch/>
        </p:blipFill>
        <p:spPr bwMode="auto">
          <a:xfrm rot="5400000">
            <a:off x="271459" y="1055019"/>
            <a:ext cx="1429677" cy="20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11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par>
                          <p:cTn id="16" fill="hold">
                            <p:stCondLst>
                              <p:cond delay="6000"/>
                            </p:stCondLst>
                            <p:childTnLst>
                              <p:par>
                                <p:cTn id="17" presetID="21"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8000"/>
                            </p:stCondLst>
                            <p:childTnLst>
                              <p:par>
                                <p:cTn id="21" presetID="21"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par>
                          <p:cTn id="24" fill="hold">
                            <p:stCondLst>
                              <p:cond delay="10000"/>
                            </p:stCondLst>
                            <p:childTnLst>
                              <p:par>
                                <p:cTn id="25" presetID="21" presetClass="entr" presetSubtype="1"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heel(1)">
                                      <p:cBhvr>
                                        <p:cTn id="27" dur="2000"/>
                                        <p:tgtEl>
                                          <p:spTgt spid="29"/>
                                        </p:tgtEl>
                                      </p:cBhvr>
                                    </p:animEffect>
                                  </p:childTnLst>
                                </p:cTn>
                              </p:par>
                            </p:childTnLst>
                          </p:cTn>
                        </p:par>
                        <p:par>
                          <p:cTn id="28" fill="hold">
                            <p:stCondLst>
                              <p:cond delay="12000"/>
                            </p:stCondLst>
                            <p:childTnLst>
                              <p:par>
                                <p:cTn id="29" presetID="21" presetClass="entr" presetSubtype="1"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childTnLst>
                          </p:cTn>
                        </p:par>
                        <p:par>
                          <p:cTn id="32" fill="hold">
                            <p:stCondLst>
                              <p:cond delay="14000"/>
                            </p:stCondLst>
                            <p:childTnLst>
                              <p:par>
                                <p:cTn id="33" presetID="21" presetClass="entr" presetSubtype="1"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2000"/>
                                        <p:tgtEl>
                                          <p:spTgt spid="5"/>
                                        </p:tgtEl>
                                      </p:cBhvr>
                                    </p:animEffect>
                                  </p:childTnLst>
                                </p:cTn>
                              </p:par>
                            </p:childTnLst>
                          </p:cTn>
                        </p:par>
                        <p:par>
                          <p:cTn id="36" fill="hold">
                            <p:stCondLst>
                              <p:cond delay="16000"/>
                            </p:stCondLst>
                            <p:childTnLst>
                              <p:par>
                                <p:cTn id="37" presetID="21"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childTnLst>
                          </p:cTn>
                        </p:par>
                        <p:par>
                          <p:cTn id="40" fill="hold">
                            <p:stCondLst>
                              <p:cond delay="18000"/>
                            </p:stCondLst>
                            <p:childTnLst>
                              <p:par>
                                <p:cTn id="41" presetID="21" presetClass="entr" presetSubtype="1"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par>
                          <p:cTn id="44" fill="hold">
                            <p:stCondLst>
                              <p:cond delay="20000"/>
                            </p:stCondLst>
                            <p:childTnLst>
                              <p:par>
                                <p:cTn id="45" presetID="21" presetClass="entr" presetSubtype="1"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par>
                          <p:cTn id="48" fill="hold">
                            <p:stCondLst>
                              <p:cond delay="22000"/>
                            </p:stCondLst>
                            <p:childTnLst>
                              <p:par>
                                <p:cTn id="49" presetID="21" presetClass="entr" presetSubtype="1"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heel(1)">
                                      <p:cBhvr>
                                        <p:cTn id="51" dur="2000"/>
                                        <p:tgtEl>
                                          <p:spTgt spid="17"/>
                                        </p:tgtEl>
                                      </p:cBhvr>
                                    </p:animEffect>
                                  </p:childTnLst>
                                </p:cTn>
                              </p:par>
                            </p:childTnLst>
                          </p:cTn>
                        </p:par>
                        <p:par>
                          <p:cTn id="52" fill="hold">
                            <p:stCondLst>
                              <p:cond delay="24000"/>
                            </p:stCondLst>
                            <p:childTnLst>
                              <p:par>
                                <p:cTn id="53" presetID="21"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heel(1)">
                                      <p:cBhvr>
                                        <p:cTn id="55" dur="2000"/>
                                        <p:tgtEl>
                                          <p:spTgt spid="18"/>
                                        </p:tgtEl>
                                      </p:cBhvr>
                                    </p:animEffect>
                                  </p:childTnLst>
                                </p:cTn>
                              </p:par>
                            </p:childTnLst>
                          </p:cTn>
                        </p:par>
                        <p:par>
                          <p:cTn id="56" fill="hold">
                            <p:stCondLst>
                              <p:cond delay="26000"/>
                            </p:stCondLst>
                            <p:childTnLst>
                              <p:par>
                                <p:cTn id="57" presetID="21" presetClass="entr" presetSubtype="1"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heel(1)">
                                      <p:cBhvr>
                                        <p:cTn id="59" dur="2000"/>
                                        <p:tgtEl>
                                          <p:spTgt spid="22"/>
                                        </p:tgtEl>
                                      </p:cBhvr>
                                    </p:animEffect>
                                  </p:childTnLst>
                                </p:cTn>
                              </p:par>
                            </p:childTnLst>
                          </p:cTn>
                        </p:par>
                        <p:par>
                          <p:cTn id="60" fill="hold">
                            <p:stCondLst>
                              <p:cond delay="28000"/>
                            </p:stCondLst>
                            <p:childTnLst>
                              <p:par>
                                <p:cTn id="61" presetID="21" presetClass="entr" presetSubtype="1"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heel(1)">
                                      <p:cBhvr>
                                        <p:cTn id="63" dur="2000"/>
                                        <p:tgtEl>
                                          <p:spTgt spid="8"/>
                                        </p:tgtEl>
                                      </p:cBhvr>
                                    </p:animEffect>
                                  </p:childTnLst>
                                </p:cTn>
                              </p:par>
                            </p:childTnLst>
                          </p:cTn>
                        </p:par>
                        <p:par>
                          <p:cTn id="64" fill="hold">
                            <p:stCondLst>
                              <p:cond delay="30000"/>
                            </p:stCondLst>
                            <p:childTnLst>
                              <p:par>
                                <p:cTn id="65" presetID="21" presetClass="entr" presetSubtype="1"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heel(1)">
                                      <p:cBhvr>
                                        <p:cTn id="67" dur="2000"/>
                                        <p:tgtEl>
                                          <p:spTgt spid="21"/>
                                        </p:tgtEl>
                                      </p:cBhvr>
                                    </p:animEffect>
                                  </p:childTnLst>
                                </p:cTn>
                              </p:par>
                            </p:childTnLst>
                          </p:cTn>
                        </p:par>
                        <p:par>
                          <p:cTn id="68" fill="hold">
                            <p:stCondLst>
                              <p:cond delay="32000"/>
                            </p:stCondLst>
                            <p:childTnLst>
                              <p:par>
                                <p:cTn id="69" presetID="21" presetClass="entr" presetSubtype="1"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heel(1)">
                                      <p:cBhvr>
                                        <p:cTn id="71" dur="2000"/>
                                        <p:tgtEl>
                                          <p:spTgt spid="19"/>
                                        </p:tgtEl>
                                      </p:cBhvr>
                                    </p:animEffect>
                                  </p:childTnLst>
                                </p:cTn>
                              </p:par>
                            </p:childTnLst>
                          </p:cTn>
                        </p:par>
                        <p:par>
                          <p:cTn id="72" fill="hold">
                            <p:stCondLst>
                              <p:cond delay="34000"/>
                            </p:stCondLst>
                            <p:childTnLst>
                              <p:par>
                                <p:cTn id="73" presetID="21" presetClass="entr" presetSubtype="1" fill="hold"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heel(1)">
                                      <p:cBhvr>
                                        <p:cTn id="75" dur="2000"/>
                                        <p:tgtEl>
                                          <p:spTgt spid="6"/>
                                        </p:tgtEl>
                                      </p:cBhvr>
                                    </p:animEffect>
                                  </p:childTnLst>
                                </p:cTn>
                              </p:par>
                            </p:childTnLst>
                          </p:cTn>
                        </p:par>
                        <p:par>
                          <p:cTn id="76" fill="hold">
                            <p:stCondLst>
                              <p:cond delay="36000"/>
                            </p:stCondLst>
                            <p:childTnLst>
                              <p:par>
                                <p:cTn id="77" presetID="21" presetClass="entr" presetSubtype="1"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heel(1)">
                                      <p:cBhvr>
                                        <p:cTn id="79" dur="2000"/>
                                        <p:tgtEl>
                                          <p:spTgt spid="3"/>
                                        </p:tgtEl>
                                      </p:cBhvr>
                                    </p:animEffect>
                                  </p:childTnLst>
                                </p:cTn>
                              </p:par>
                            </p:childTnLst>
                          </p:cTn>
                        </p:par>
                        <p:par>
                          <p:cTn id="80" fill="hold">
                            <p:stCondLst>
                              <p:cond delay="38000"/>
                            </p:stCondLst>
                            <p:childTnLst>
                              <p:par>
                                <p:cTn id="81" presetID="21" presetClass="entr" presetSubtype="1"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heel(1)">
                                      <p:cBhvr>
                                        <p:cTn id="83" dur="2000"/>
                                        <p:tgtEl>
                                          <p:spTgt spid="27"/>
                                        </p:tgtEl>
                                      </p:cBhvr>
                                    </p:animEffect>
                                  </p:childTnLst>
                                </p:cTn>
                              </p:par>
                            </p:childTnLst>
                          </p:cTn>
                        </p:par>
                        <p:par>
                          <p:cTn id="84" fill="hold">
                            <p:stCondLst>
                              <p:cond delay="40000"/>
                            </p:stCondLst>
                            <p:childTnLst>
                              <p:par>
                                <p:cTn id="85" presetID="21" presetClass="entr" presetSubtype="1"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heel(1)">
                                      <p:cBhvr>
                                        <p:cTn id="87" dur="2000"/>
                                        <p:tgtEl>
                                          <p:spTgt spid="25"/>
                                        </p:tgtEl>
                                      </p:cBhvr>
                                    </p:animEffect>
                                  </p:childTnLst>
                                </p:cTn>
                              </p:par>
                            </p:childTnLst>
                          </p:cTn>
                        </p:par>
                        <p:par>
                          <p:cTn id="88" fill="hold">
                            <p:stCondLst>
                              <p:cond delay="42000"/>
                            </p:stCondLst>
                            <p:childTnLst>
                              <p:par>
                                <p:cTn id="89" presetID="21" presetClass="entr" presetSubtype="1" fill="hold" nodeType="after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wheel(1)">
                                      <p:cBhvr>
                                        <p:cTn id="91" dur="2000"/>
                                        <p:tgtEl>
                                          <p:spTgt spid="2"/>
                                        </p:tgtEl>
                                      </p:cBhvr>
                                    </p:animEffect>
                                  </p:childTnLst>
                                </p:cTn>
                              </p:par>
                            </p:childTnLst>
                          </p:cTn>
                        </p:par>
                        <p:par>
                          <p:cTn id="92" fill="hold">
                            <p:stCondLst>
                              <p:cond delay="44000"/>
                            </p:stCondLst>
                            <p:childTnLst>
                              <p:par>
                                <p:cTn id="93" presetID="21" presetClass="entr" presetSubtype="1"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heel(1)">
                                      <p:cBhvr>
                                        <p:cTn id="95" dur="2000"/>
                                        <p:tgtEl>
                                          <p:spTgt spid="28"/>
                                        </p:tgtEl>
                                      </p:cBhvr>
                                    </p:animEffect>
                                  </p:childTnLst>
                                </p:cTn>
                              </p:par>
                            </p:childTnLst>
                          </p:cTn>
                        </p:par>
                        <p:par>
                          <p:cTn id="96" fill="hold">
                            <p:stCondLst>
                              <p:cond delay="46000"/>
                            </p:stCondLst>
                            <p:childTnLst>
                              <p:par>
                                <p:cTn id="97" presetID="21" presetClass="entr" presetSubtype="1" fill="hold"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heel(1)">
                                      <p:cBhvr>
                                        <p:cTn id="99" dur="2000"/>
                                        <p:tgtEl>
                                          <p:spTgt spid="16"/>
                                        </p:tgtEl>
                                      </p:cBhvr>
                                    </p:animEffect>
                                  </p:childTnLst>
                                </p:cTn>
                              </p:par>
                            </p:childTnLst>
                          </p:cTn>
                        </p:par>
                        <p:par>
                          <p:cTn id="100" fill="hold">
                            <p:stCondLst>
                              <p:cond delay="48000"/>
                            </p:stCondLst>
                            <p:childTnLst>
                              <p:par>
                                <p:cTn id="101" presetID="21" presetClass="entr" presetSubtype="1" fill="hold"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wheel(1)">
                                      <p:cBhvr>
                                        <p:cTn id="103" dur="2000"/>
                                        <p:tgtEl>
                                          <p:spTgt spid="10"/>
                                        </p:tgtEl>
                                      </p:cBhvr>
                                    </p:animEffect>
                                  </p:childTnLst>
                                </p:cTn>
                              </p:par>
                            </p:childTnLst>
                          </p:cTn>
                        </p:par>
                        <p:par>
                          <p:cTn id="104" fill="hold">
                            <p:stCondLst>
                              <p:cond delay="50000"/>
                            </p:stCondLst>
                            <p:childTnLst>
                              <p:par>
                                <p:cTn id="105" presetID="21" presetClass="entr" presetSubtype="1"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heel(1)">
                                      <p:cBhvr>
                                        <p:cTn id="107" dur="2000"/>
                                        <p:tgtEl>
                                          <p:spTgt spid="13"/>
                                        </p:tgtEl>
                                      </p:cBhvr>
                                    </p:animEffect>
                                  </p:childTnLst>
                                </p:cTn>
                              </p:par>
                            </p:childTnLst>
                          </p:cTn>
                        </p:par>
                        <p:par>
                          <p:cTn id="108" fill="hold">
                            <p:stCondLst>
                              <p:cond delay="52000"/>
                            </p:stCondLst>
                            <p:childTnLst>
                              <p:par>
                                <p:cTn id="109" presetID="21" presetClass="entr" presetSubtype="1" fill="hold" nodeType="afterEffect">
                                  <p:stCondLst>
                                    <p:cond delay="0"/>
                                  </p:stCondLst>
                                  <p:childTnLst>
                                    <p:set>
                                      <p:cBhvr>
                                        <p:cTn id="110" dur="1" fill="hold">
                                          <p:stCondLst>
                                            <p:cond delay="0"/>
                                          </p:stCondLst>
                                        </p:cTn>
                                        <p:tgtEl>
                                          <p:spTgt spid="15"/>
                                        </p:tgtEl>
                                        <p:attrNameLst>
                                          <p:attrName>style.visibility</p:attrName>
                                        </p:attrNameLst>
                                      </p:cBhvr>
                                      <p:to>
                                        <p:strVal val="visible"/>
                                      </p:to>
                                    </p:set>
                                    <p:animEffect transition="in" filter="wheel(1)">
                                      <p:cBhvr>
                                        <p:cTn id="111" dur="2000"/>
                                        <p:tgtEl>
                                          <p:spTgt spid="15"/>
                                        </p:tgtEl>
                                      </p:cBhvr>
                                    </p:animEffect>
                                  </p:childTnLst>
                                </p:cTn>
                              </p:par>
                            </p:childTnLst>
                          </p:cTn>
                        </p:par>
                        <p:par>
                          <p:cTn id="112" fill="hold">
                            <p:stCondLst>
                              <p:cond delay="54000"/>
                            </p:stCondLst>
                            <p:childTnLst>
                              <p:par>
                                <p:cTn id="113" presetID="21" presetClass="entr" presetSubtype="1" fill="hold" nodeType="after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wheel(1)">
                                      <p:cBhvr>
                                        <p:cTn id="1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2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 Anti-social behaviour</a:t>
            </a:r>
            <a:endParaRPr lang="en-GB" dirty="0"/>
          </a:p>
        </p:txBody>
      </p:sp>
      <p:sp>
        <p:nvSpPr>
          <p:cNvPr id="4" name="Content Placeholder 3"/>
          <p:cNvSpPr>
            <a:spLocks noGrp="1"/>
          </p:cNvSpPr>
          <p:nvPr>
            <p:ph sz="half" idx="4294967295"/>
          </p:nvPr>
        </p:nvSpPr>
        <p:spPr>
          <a:xfrm>
            <a:off x="0" y="2203450"/>
            <a:ext cx="5337175" cy="4772025"/>
          </a:xfrm>
        </p:spPr>
        <p:txBody>
          <a:bodyPr>
            <a:normAutofit fontScale="77500" lnSpcReduction="20000"/>
          </a:bodyPr>
          <a:lstStyle/>
          <a:p>
            <a:r>
              <a:rPr lang="en-GB" sz="2300" dirty="0">
                <a:solidFill>
                  <a:srgbClr val="002060"/>
                </a:solidFill>
                <a:latin typeface="Arial" panose="020B0604020202020204" pitchFamily="34" charset="0"/>
                <a:cs typeface="Arial" panose="020B0604020202020204" pitchFamily="34" charset="0"/>
              </a:rPr>
              <a:t>We started to receive calls of low level ASB from January 2018 onwards</a:t>
            </a:r>
            <a:r>
              <a:rPr lang="en-GB" sz="2300" dirty="0" smtClean="0">
                <a:solidFill>
                  <a:srgbClr val="002060"/>
                </a:solidFill>
                <a:latin typeface="Arial" panose="020B0604020202020204" pitchFamily="34" charset="0"/>
                <a:cs typeface="Arial" panose="020B0604020202020204" pitchFamily="34" charset="0"/>
              </a:rPr>
              <a:t>.</a:t>
            </a:r>
          </a:p>
          <a:p>
            <a:endParaRPr lang="en-GB" sz="2300" dirty="0">
              <a:solidFill>
                <a:srgbClr val="002060"/>
              </a:solidFill>
              <a:latin typeface="Arial" panose="020B0604020202020204" pitchFamily="34" charset="0"/>
              <a:cs typeface="Arial" panose="020B0604020202020204" pitchFamily="34" charset="0"/>
            </a:endParaRPr>
          </a:p>
          <a:p>
            <a:pPr marL="0" indent="0">
              <a:buNone/>
            </a:pPr>
            <a:r>
              <a:rPr lang="en-GB" sz="2300" u="sng" dirty="0">
                <a:solidFill>
                  <a:srgbClr val="002060"/>
                </a:solidFill>
                <a:latin typeface="Arial" panose="020B0604020202020204" pitchFamily="34" charset="0"/>
                <a:cs typeface="Arial" panose="020B0604020202020204" pitchFamily="34" charset="0"/>
              </a:rPr>
              <a:t>Examples of </a:t>
            </a:r>
            <a:r>
              <a:rPr lang="en-GB" sz="2300" u="sng" dirty="0" smtClean="0">
                <a:solidFill>
                  <a:srgbClr val="002060"/>
                </a:solidFill>
                <a:latin typeface="Arial" panose="020B0604020202020204" pitchFamily="34" charset="0"/>
                <a:cs typeface="Arial" panose="020B0604020202020204" pitchFamily="34" charset="0"/>
              </a:rPr>
              <a:t>the calls received:</a:t>
            </a:r>
            <a:endParaRPr lang="en-GB" sz="2300" u="sng" dirty="0">
              <a:solidFill>
                <a:srgbClr val="002060"/>
              </a:solidFill>
              <a:latin typeface="Arial" panose="020B0604020202020204" pitchFamily="34" charset="0"/>
              <a:cs typeface="Arial" panose="020B0604020202020204" pitchFamily="34" charset="0"/>
            </a:endParaRPr>
          </a:p>
          <a:p>
            <a:endParaRPr lang="en-GB" sz="2300" dirty="0">
              <a:solidFill>
                <a:srgbClr val="002060"/>
              </a:solidFill>
              <a:latin typeface="Arial" panose="020B0604020202020204" pitchFamily="34" charset="0"/>
              <a:cs typeface="Arial" panose="020B0604020202020204" pitchFamily="34" charset="0"/>
            </a:endParaRPr>
          </a:p>
          <a:p>
            <a:pPr lvl="0"/>
            <a:r>
              <a:rPr lang="en-GB" sz="2300" dirty="0">
                <a:solidFill>
                  <a:srgbClr val="002060"/>
                </a:solidFill>
                <a:latin typeface="Arial" panose="020B0604020202020204" pitchFamily="34" charset="0"/>
                <a:cs typeface="Arial" panose="020B0604020202020204" pitchFamily="34" charset="0"/>
              </a:rPr>
              <a:t>Newspaper arson </a:t>
            </a:r>
            <a:r>
              <a:rPr lang="en-GB" sz="2300" dirty="0" smtClean="0">
                <a:solidFill>
                  <a:srgbClr val="002060"/>
                </a:solidFill>
                <a:latin typeface="Arial" panose="020B0604020202020204" pitchFamily="34" charset="0"/>
                <a:cs typeface="Arial" panose="020B0604020202020204" pitchFamily="34" charset="0"/>
              </a:rPr>
              <a:t>in woodland</a:t>
            </a:r>
            <a:endParaRPr lang="en-GB" sz="2300" dirty="0">
              <a:solidFill>
                <a:srgbClr val="002060"/>
              </a:solidFill>
              <a:latin typeface="Arial" panose="020B0604020202020204" pitchFamily="34" charset="0"/>
              <a:cs typeface="Arial" panose="020B0604020202020204" pitchFamily="34" charset="0"/>
            </a:endParaRPr>
          </a:p>
          <a:p>
            <a:pPr lvl="0"/>
            <a:r>
              <a:rPr lang="en-GB" sz="2300" dirty="0">
                <a:solidFill>
                  <a:srgbClr val="002060"/>
                </a:solidFill>
                <a:latin typeface="Arial" panose="020B0604020202020204" pitchFamily="34" charset="0"/>
                <a:cs typeface="Arial" panose="020B0604020202020204" pitchFamily="34" charset="0"/>
              </a:rPr>
              <a:t>Smoking in a bin cupboard</a:t>
            </a:r>
          </a:p>
          <a:p>
            <a:pPr lvl="0"/>
            <a:r>
              <a:rPr lang="en-GB" sz="2300" dirty="0">
                <a:solidFill>
                  <a:srgbClr val="002060"/>
                </a:solidFill>
                <a:latin typeface="Arial" panose="020B0604020202020204" pitchFamily="34" charset="0"/>
                <a:cs typeface="Arial" panose="020B0604020202020204" pitchFamily="34" charset="0"/>
              </a:rPr>
              <a:t>Climbing on scaffolding </a:t>
            </a:r>
          </a:p>
          <a:p>
            <a:pPr lvl="0"/>
            <a:r>
              <a:rPr lang="en-GB" sz="2300" dirty="0">
                <a:solidFill>
                  <a:srgbClr val="002060"/>
                </a:solidFill>
                <a:latin typeface="Arial" panose="020B0604020202020204" pitchFamily="34" charset="0"/>
                <a:cs typeface="Arial" panose="020B0604020202020204" pitchFamily="34" charset="0"/>
              </a:rPr>
              <a:t>Groups gathering/verbally abusive to residents </a:t>
            </a:r>
          </a:p>
          <a:p>
            <a:pPr lvl="0"/>
            <a:r>
              <a:rPr lang="en-GB" sz="2300" dirty="0">
                <a:solidFill>
                  <a:srgbClr val="002060"/>
                </a:solidFill>
                <a:latin typeface="Arial" panose="020B0604020202020204" pitchFamily="34" charset="0"/>
                <a:cs typeface="Arial" panose="020B0604020202020204" pitchFamily="34" charset="0"/>
              </a:rPr>
              <a:t>Door knocking </a:t>
            </a:r>
          </a:p>
          <a:p>
            <a:pPr lvl="0"/>
            <a:r>
              <a:rPr lang="en-GB" sz="2300" dirty="0">
                <a:solidFill>
                  <a:srgbClr val="002060"/>
                </a:solidFill>
                <a:latin typeface="Arial" panose="020B0604020202020204" pitchFamily="34" charset="0"/>
                <a:cs typeface="Arial" panose="020B0604020202020204" pitchFamily="34" charset="0"/>
              </a:rPr>
              <a:t>Smoking, drinking and littering</a:t>
            </a:r>
          </a:p>
          <a:p>
            <a:pPr lvl="0"/>
            <a:endParaRPr lang="en-GB" dirty="0">
              <a:solidFill>
                <a:srgbClr val="002060"/>
              </a:solidFill>
            </a:endParaRPr>
          </a:p>
          <a:p>
            <a:pPr marL="0" indent="0">
              <a:buNone/>
            </a:pPr>
            <a:r>
              <a:rPr lang="en-GB" dirty="0">
                <a:solidFill>
                  <a:srgbClr val="002060"/>
                </a:solidFill>
              </a:rPr>
              <a:t> </a:t>
            </a:r>
          </a:p>
          <a:p>
            <a:endParaRPr lang="en-GB" dirty="0"/>
          </a:p>
        </p:txBody>
      </p:sp>
      <p:sp>
        <p:nvSpPr>
          <p:cNvPr id="6" name="Content Placeholder 5"/>
          <p:cNvSpPr>
            <a:spLocks noGrp="1"/>
          </p:cNvSpPr>
          <p:nvPr>
            <p:ph sz="quarter" idx="4294967295"/>
          </p:nvPr>
        </p:nvSpPr>
        <p:spPr>
          <a:xfrm>
            <a:off x="5446713" y="2203450"/>
            <a:ext cx="6745287" cy="4654550"/>
          </a:xfrm>
        </p:spPr>
        <p:txBody>
          <a:bodyPr>
            <a:normAutofit/>
          </a:bodyPr>
          <a:lstStyle/>
          <a:p>
            <a:pPr lvl="0"/>
            <a:r>
              <a:rPr lang="en-GB" dirty="0">
                <a:solidFill>
                  <a:srgbClr val="002060"/>
                </a:solidFill>
                <a:latin typeface="Arial" panose="020B0604020202020204" pitchFamily="34" charset="0"/>
                <a:cs typeface="Arial" panose="020B0604020202020204" pitchFamily="34" charset="0"/>
              </a:rPr>
              <a:t>Broken light posts alongside the railway</a:t>
            </a:r>
          </a:p>
          <a:p>
            <a:pPr lvl="0"/>
            <a:r>
              <a:rPr lang="en-GB" dirty="0">
                <a:solidFill>
                  <a:srgbClr val="002060"/>
                </a:solidFill>
                <a:latin typeface="Arial" panose="020B0604020202020204" pitchFamily="34" charset="0"/>
                <a:cs typeface="Arial" panose="020B0604020202020204" pitchFamily="34" charset="0"/>
              </a:rPr>
              <a:t>Smoking and loitering on private property</a:t>
            </a:r>
          </a:p>
          <a:p>
            <a:pPr lvl="0"/>
            <a:r>
              <a:rPr lang="en-GB" dirty="0">
                <a:solidFill>
                  <a:srgbClr val="002060"/>
                </a:solidFill>
                <a:latin typeface="Arial" panose="020B0604020202020204" pitchFamily="34" charset="0"/>
                <a:cs typeface="Arial" panose="020B0604020202020204" pitchFamily="34" charset="0"/>
              </a:rPr>
              <a:t>Criminal damage to fence in pocket park</a:t>
            </a:r>
          </a:p>
          <a:p>
            <a:pPr lvl="0"/>
            <a:r>
              <a:rPr lang="en-GB" dirty="0">
                <a:solidFill>
                  <a:srgbClr val="002060"/>
                </a:solidFill>
                <a:latin typeface="Arial" panose="020B0604020202020204" pitchFamily="34" charset="0"/>
                <a:cs typeface="Arial" panose="020B0604020202020204" pitchFamily="34" charset="0"/>
              </a:rPr>
              <a:t>Smoking at youth club</a:t>
            </a:r>
          </a:p>
          <a:p>
            <a:pPr lvl="0"/>
            <a:r>
              <a:rPr lang="en-GB" dirty="0">
                <a:solidFill>
                  <a:srgbClr val="002060"/>
                </a:solidFill>
                <a:latin typeface="Arial" panose="020B0604020202020204" pitchFamily="34" charset="0"/>
                <a:cs typeface="Arial" panose="020B0604020202020204" pitchFamily="34" charset="0"/>
              </a:rPr>
              <a:t>Graffiti on playground equipment and Bus stops</a:t>
            </a:r>
          </a:p>
          <a:p>
            <a:pPr marL="0" indent="0">
              <a:buNone/>
            </a:pPr>
            <a:endParaRPr lang="en-GB" dirty="0">
              <a:solidFill>
                <a:srgbClr val="002060"/>
              </a:solidFill>
              <a:latin typeface="Arial" panose="020B0604020202020204" pitchFamily="34" charset="0"/>
              <a:cs typeface="Arial" panose="020B0604020202020204" pitchFamily="34" charset="0"/>
            </a:endParaRPr>
          </a:p>
          <a:p>
            <a:r>
              <a:rPr lang="en-GB" dirty="0" smtClean="0">
                <a:solidFill>
                  <a:srgbClr val="002060"/>
                </a:solidFill>
                <a:latin typeface="Arial" panose="020B0604020202020204" pitchFamily="34" charset="0"/>
                <a:cs typeface="Arial" panose="020B0604020202020204" pitchFamily="34" charset="0"/>
              </a:rPr>
              <a:t>Five </a:t>
            </a:r>
            <a:r>
              <a:rPr lang="en-GB" dirty="0">
                <a:solidFill>
                  <a:srgbClr val="002060"/>
                </a:solidFill>
                <a:latin typeface="Arial" panose="020B0604020202020204" pitchFamily="34" charset="0"/>
                <a:cs typeface="Arial" panose="020B0604020202020204" pitchFamily="34" charset="0"/>
              </a:rPr>
              <a:t>young people </a:t>
            </a:r>
            <a:r>
              <a:rPr lang="en-GB" dirty="0" smtClean="0">
                <a:solidFill>
                  <a:srgbClr val="002060"/>
                </a:solidFill>
                <a:latin typeface="Arial" panose="020B0604020202020204" pitchFamily="34" charset="0"/>
                <a:cs typeface="Arial" panose="020B0604020202020204" pitchFamily="34" charset="0"/>
              </a:rPr>
              <a:t>were placed </a:t>
            </a:r>
            <a:r>
              <a:rPr lang="en-GB" dirty="0">
                <a:solidFill>
                  <a:srgbClr val="002060"/>
                </a:solidFill>
                <a:latin typeface="Arial" panose="020B0604020202020204" pitchFamily="34" charset="0"/>
                <a:cs typeface="Arial" panose="020B0604020202020204" pitchFamily="34" charset="0"/>
              </a:rPr>
              <a:t>on Acceptable behaviour contracts – Six month contracts with conditions agreed by Parents, young people and Wardens.</a:t>
            </a:r>
          </a:p>
          <a:p>
            <a:r>
              <a:rPr lang="en-GB" dirty="0" smtClean="0">
                <a:solidFill>
                  <a:srgbClr val="002060"/>
                </a:solidFill>
                <a:latin typeface="Arial" panose="020B0604020202020204" pitchFamily="34" charset="0"/>
                <a:cs typeface="Arial" panose="020B0604020202020204" pitchFamily="34" charset="0"/>
              </a:rPr>
              <a:t>Weekly/fortnightly </a:t>
            </a:r>
            <a:r>
              <a:rPr lang="en-GB" dirty="0">
                <a:solidFill>
                  <a:srgbClr val="002060"/>
                </a:solidFill>
                <a:latin typeface="Arial" panose="020B0604020202020204" pitchFamily="34" charset="0"/>
                <a:cs typeface="Arial" panose="020B0604020202020204" pitchFamily="34" charset="0"/>
              </a:rPr>
              <a:t>sessions held to address behaviour/identify support needed.</a:t>
            </a:r>
          </a:p>
          <a:p>
            <a:pPr marL="0" indent="0">
              <a:buNone/>
            </a:pPr>
            <a:r>
              <a:rPr lang="en-GB" dirty="0"/>
              <a:t> </a:t>
            </a:r>
          </a:p>
          <a:p>
            <a:endParaRPr lang="en-GB" dirty="0"/>
          </a:p>
        </p:txBody>
      </p:sp>
    </p:spTree>
    <p:extLst>
      <p:ext uri="{BB962C8B-B14F-4D97-AF65-F5344CB8AC3E}">
        <p14:creationId xmlns:p14="http://schemas.microsoft.com/office/powerpoint/2010/main" val="280689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2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EBF3FF"/>
                </a:solidFill>
                <a:latin typeface="Arial" panose="020B0604020202020204" pitchFamily="34" charset="0"/>
                <a:ea typeface="Calibri" panose="020F0502020204030204" pitchFamily="34" charset="0"/>
                <a:cs typeface="Times New Roman" panose="02020603050405020304" pitchFamily="18" charset="0"/>
              </a:rPr>
              <a:t>How we tackle ASB:</a:t>
            </a:r>
            <a:endParaRPr lang="en-GB" dirty="0">
              <a:solidFill>
                <a:srgbClr val="EBF3FF"/>
              </a:solidFill>
            </a:endParaRPr>
          </a:p>
        </p:txBody>
      </p:sp>
      <p:sp>
        <p:nvSpPr>
          <p:cNvPr id="3" name="Content Placeholder 2"/>
          <p:cNvSpPr>
            <a:spLocks noGrp="1"/>
          </p:cNvSpPr>
          <p:nvPr>
            <p:ph idx="1"/>
          </p:nvPr>
        </p:nvSpPr>
        <p:spPr>
          <a:xfrm>
            <a:off x="818712" y="2222287"/>
            <a:ext cx="11068488" cy="4488479"/>
          </a:xfrm>
        </p:spPr>
        <p:txBody>
          <a:bodyPr>
            <a:normAutofit lnSpcReduction="10000"/>
          </a:bodyPr>
          <a:lstStyle/>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respond to the reports and give reassurance and crime prevention advice.</a:t>
            </a:r>
            <a:endParaRPr lang="en-GB" sz="2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advise that the crime must be reported via 101 or 999 at the time it is happening.</a:t>
            </a:r>
            <a:endParaRPr lang="en-GB" sz="2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patrol at keys times and locations to deter and disrupt behaviours.</a:t>
            </a:r>
            <a:endParaRPr lang="en-GB" sz="2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Warning/awareness letters sent to homes of young people.</a:t>
            </a:r>
            <a:endParaRPr lang="en-GB" sz="2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have placed CCTV equipment in locations to deter and gather evidence.</a:t>
            </a:r>
            <a:endParaRPr lang="en-GB" sz="2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instruct empty property owners to secure the site.</a:t>
            </a:r>
            <a:endParaRPr lang="en-GB" sz="2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put up ASB related notices in Hotspot areas.</a:t>
            </a:r>
            <a:endParaRPr lang="en-GB" sz="22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gather intelligence and pass onto the appropriate agency e.g. Police, Housing authority, HDC Anti-social behaviour caseworker.</a:t>
            </a:r>
          </a:p>
          <a:p>
            <a:pPr>
              <a:lnSpc>
                <a:spcPct val="107000"/>
              </a:lnSpc>
              <a:spcAft>
                <a:spcPts val="0"/>
              </a:spcAft>
            </a:pPr>
            <a:r>
              <a:rPr lang="en-GB" sz="2200" dirty="0" smtClean="0">
                <a:solidFill>
                  <a:srgbClr val="002060"/>
                </a:solidFill>
                <a:latin typeface="Arial" panose="020B0604020202020204" pitchFamily="34" charset="0"/>
                <a:ea typeface="Calibri" panose="020F0502020204030204" pitchFamily="34" charset="0"/>
                <a:cs typeface="Times New Roman" panose="02020603050405020304" pitchFamily="18" charset="0"/>
              </a:rPr>
              <a:t>We have powers to enforce via HDC Community safety team:  PSPO’s, CPN’s, injunctions and fixed penalty notices/warning notices.</a:t>
            </a:r>
            <a:endParaRPr lang="en-GB" sz="22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2584439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FBFC"/>
        </a:solidFill>
        <a:effectLst/>
      </p:bgPr>
    </p:bg>
    <p:spTree>
      <p:nvGrpSpPr>
        <p:cNvPr id="1" name=""/>
        <p:cNvGrpSpPr/>
        <p:nvPr/>
      </p:nvGrpSpPr>
      <p:grpSpPr>
        <a:xfrm>
          <a:off x="0" y="0"/>
          <a:ext cx="0" cy="0"/>
          <a:chOff x="0" y="0"/>
          <a:chExt cx="0" cy="0"/>
        </a:xfrm>
      </p:grpSpPr>
      <p:sp>
        <p:nvSpPr>
          <p:cNvPr id="7" name="Rectangle 6"/>
          <p:cNvSpPr/>
          <p:nvPr/>
        </p:nvSpPr>
        <p:spPr>
          <a:xfrm>
            <a:off x="295275" y="257175"/>
            <a:ext cx="11134725" cy="724993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Throughout the year the ASB continued and escalated in seriousness</a:t>
            </a: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 An urgent multi - agency meeting was arranged to gather information, share intelligence and take action</a:t>
            </a: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On 10</a:t>
            </a:r>
            <a:r>
              <a:rPr lang="en-GB" sz="2000" b="1" baseline="30000" dirty="0">
                <a:solidFill>
                  <a:srgbClr val="002060"/>
                </a:solidFill>
                <a:latin typeface="Arial" panose="020B0604020202020204" pitchFamily="34" charset="0"/>
                <a:ea typeface="Calibri" panose="020F0502020204030204" pitchFamily="34" charset="0"/>
                <a:cs typeface="Arial" panose="020B0604020202020204" pitchFamily="34" charset="0"/>
              </a:rPr>
              <a:t>th</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 December 2018 we met with Professionals from the Police, HDC Community Safety team, ASB Caseworker, Housing Managers and </a:t>
            </a: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Secondary School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Head of House.</a:t>
            </a:r>
          </a:p>
          <a:p>
            <a:pPr marL="342900" lvl="0" indent="-342900">
              <a:lnSpc>
                <a:spcPct val="107000"/>
              </a:lnSpc>
              <a:spcAft>
                <a:spcPts val="0"/>
              </a:spcAft>
              <a:buFont typeface="Symbol" panose="05050102010706020507" pitchFamily="18" charset="2"/>
              <a:buChar char=""/>
            </a:pPr>
            <a:endPar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As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a result of this meeting the Police launched Operation Alarm. </a:t>
            </a:r>
          </a:p>
          <a:p>
            <a:pPr marL="342900" lvl="0" indent="-342900">
              <a:lnSpc>
                <a:spcPct val="107000"/>
              </a:lnSpc>
              <a:spcAft>
                <a:spcPts val="0"/>
              </a:spcAft>
              <a:buFont typeface="Symbol" panose="05050102010706020507" pitchFamily="18" charset="2"/>
              <a:buChar char=""/>
            </a:pPr>
            <a:endPar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Op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Alarm began at the beginning of </a:t>
            </a: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January 2019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with increased Police patrols in </a:t>
            </a:r>
            <a:r>
              <a:rPr lang="en-GB" sz="2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Pulborough</a:t>
            </a: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and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young people in hotpot areas being stopped/spoken to and searched.</a:t>
            </a:r>
          </a:p>
          <a:p>
            <a:pPr marL="342900" lvl="0" indent="-342900">
              <a:lnSpc>
                <a:spcPct val="107000"/>
              </a:lnSpc>
              <a:spcAft>
                <a:spcPts val="0"/>
              </a:spcAft>
              <a:buFont typeface="Symbol" panose="05050102010706020507" pitchFamily="18" charset="2"/>
              <a:buChar char=""/>
            </a:pPr>
            <a:endPar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In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November and December 2018 there were 33 ASB related </a:t>
            </a: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calls to the Police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(20 in November and 13 in December). </a:t>
            </a:r>
          </a:p>
          <a:p>
            <a:pPr marL="342900" lvl="0" indent="-342900">
              <a:lnSpc>
                <a:spcPct val="107000"/>
              </a:lnSpc>
              <a:spcAft>
                <a:spcPts val="800"/>
              </a:spcAft>
              <a:buFont typeface="Symbol" panose="05050102010706020507" pitchFamily="18" charset="2"/>
              <a:buChar char=""/>
            </a:pPr>
            <a:endPar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In </a:t>
            </a:r>
            <a:r>
              <a:rPr lang="en-GB" sz="2000" b="1" dirty="0">
                <a:solidFill>
                  <a:srgbClr val="002060"/>
                </a:solidFill>
                <a:latin typeface="Arial" panose="020B0604020202020204" pitchFamily="34" charset="0"/>
                <a:ea typeface="Calibri" panose="020F0502020204030204" pitchFamily="34" charset="0"/>
                <a:cs typeface="Arial" panose="020B0604020202020204" pitchFamily="34" charset="0"/>
              </a:rPr>
              <a:t>January 2019 there were 4 calls received to the police and the reports of ASB have continued to decrease. </a:t>
            </a:r>
          </a:p>
          <a:p>
            <a:pPr marL="228600">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 </a:t>
            </a:r>
            <a:endParaRPr lang="en-GB" sz="1400" b="1"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1466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090950584"/>
              </p:ext>
            </p:extLst>
          </p:nvPr>
        </p:nvGraphicFramePr>
        <p:xfrm>
          <a:off x="333375" y="-180975"/>
          <a:ext cx="11229975" cy="7467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53496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330167124"/>
              </p:ext>
            </p:extLst>
          </p:nvPr>
        </p:nvGraphicFramePr>
        <p:xfrm>
          <a:off x="590550" y="-93511"/>
          <a:ext cx="10772775" cy="72277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78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531741918"/>
              </p:ext>
            </p:extLst>
          </p:nvPr>
        </p:nvGraphicFramePr>
        <p:xfrm>
          <a:off x="1308099" y="214840"/>
          <a:ext cx="9845675" cy="6414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94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2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1"/>
                </a:solidFill>
                <a:latin typeface="Britannic Bold" panose="020B0903060703020204" pitchFamily="34" charset="0"/>
              </a:rPr>
              <a:t>Case Study 2018</a:t>
            </a:r>
            <a:endParaRPr lang="en-GB" dirty="0">
              <a:solidFill>
                <a:schemeClr val="tx1"/>
              </a:solidFill>
            </a:endParaRPr>
          </a:p>
        </p:txBody>
      </p:sp>
      <p:sp>
        <p:nvSpPr>
          <p:cNvPr id="3" name="Content Placeholder 2"/>
          <p:cNvSpPr>
            <a:spLocks noGrp="1"/>
          </p:cNvSpPr>
          <p:nvPr>
            <p:ph sz="half" idx="2"/>
          </p:nvPr>
        </p:nvSpPr>
        <p:spPr>
          <a:xfrm>
            <a:off x="814728" y="2293750"/>
            <a:ext cx="11053421" cy="4440426"/>
          </a:xfrm>
        </p:spPr>
        <p:txBody>
          <a:bodyPr>
            <a:normAutofit fontScale="55000" lnSpcReduction="20000"/>
          </a:bodyPr>
          <a:lstStyle/>
          <a:p>
            <a:pPr lvl="0"/>
            <a:endParaRPr lang="en-GB" sz="2000" dirty="0" smtClean="0">
              <a:solidFill>
                <a:schemeClr val="bg2"/>
              </a:solidFill>
            </a:endParaRPr>
          </a:p>
          <a:p>
            <a:pPr lvl="0"/>
            <a:endParaRPr lang="en-GB" sz="2000" dirty="0">
              <a:solidFill>
                <a:schemeClr val="bg2"/>
              </a:solidFill>
            </a:endParaRPr>
          </a:p>
          <a:p>
            <a:pPr lvl="0"/>
            <a:r>
              <a:rPr lang="en-GB" sz="3200" dirty="0" smtClean="0">
                <a:solidFill>
                  <a:schemeClr val="bg2"/>
                </a:solidFill>
                <a:latin typeface="Arial" panose="020B0604020202020204" pitchFamily="34" charset="0"/>
                <a:cs typeface="Arial" panose="020B0604020202020204" pitchFamily="34" charset="0"/>
              </a:rPr>
              <a:t>Complaints </a:t>
            </a:r>
            <a:r>
              <a:rPr lang="en-GB" sz="3200" dirty="0">
                <a:solidFill>
                  <a:schemeClr val="bg2"/>
                </a:solidFill>
                <a:latin typeface="Arial" panose="020B0604020202020204" pitchFamily="34" charset="0"/>
                <a:cs typeface="Arial" panose="020B0604020202020204" pitchFamily="34" charset="0"/>
              </a:rPr>
              <a:t>from residents about poor parking around school during morning and afternoon</a:t>
            </a:r>
          </a:p>
          <a:p>
            <a:pPr lvl="0"/>
            <a:r>
              <a:rPr lang="en-GB" sz="3200" dirty="0" smtClean="0">
                <a:solidFill>
                  <a:schemeClr val="bg2"/>
                </a:solidFill>
                <a:latin typeface="Arial" panose="020B0604020202020204" pitchFamily="34" charset="0"/>
                <a:cs typeface="Arial" panose="020B0604020202020204" pitchFamily="34" charset="0"/>
              </a:rPr>
              <a:t>We suggested </a:t>
            </a:r>
            <a:r>
              <a:rPr lang="en-GB" sz="3200" dirty="0">
                <a:solidFill>
                  <a:schemeClr val="bg2"/>
                </a:solidFill>
                <a:latin typeface="Arial" panose="020B0604020202020204" pitchFamily="34" charset="0"/>
                <a:cs typeface="Arial" panose="020B0604020202020204" pitchFamily="34" charset="0"/>
              </a:rPr>
              <a:t>a walking </a:t>
            </a:r>
            <a:r>
              <a:rPr lang="en-GB" sz="3200" dirty="0" smtClean="0">
                <a:solidFill>
                  <a:schemeClr val="bg2"/>
                </a:solidFill>
                <a:latin typeface="Arial" panose="020B0604020202020204" pitchFamily="34" charset="0"/>
                <a:cs typeface="Arial" panose="020B0604020202020204" pitchFamily="34" charset="0"/>
              </a:rPr>
              <a:t>bus scheme to alleviate the parking</a:t>
            </a:r>
            <a:endParaRPr lang="en-GB" sz="3200" dirty="0">
              <a:solidFill>
                <a:schemeClr val="bg2"/>
              </a:solidFill>
              <a:latin typeface="Arial" panose="020B0604020202020204" pitchFamily="34" charset="0"/>
              <a:cs typeface="Arial" panose="020B0604020202020204" pitchFamily="34" charset="0"/>
            </a:endParaRPr>
          </a:p>
          <a:p>
            <a:pPr lvl="0"/>
            <a:r>
              <a:rPr lang="en-GB" sz="3200" dirty="0">
                <a:solidFill>
                  <a:schemeClr val="bg2"/>
                </a:solidFill>
                <a:latin typeface="Arial" panose="020B0604020202020204" pitchFamily="34" charset="0"/>
                <a:cs typeface="Arial" panose="020B0604020202020204" pitchFamily="34" charset="0"/>
              </a:rPr>
              <a:t>Engaged with parents/guardians at parents evening</a:t>
            </a:r>
          </a:p>
          <a:p>
            <a:pPr lvl="0"/>
            <a:r>
              <a:rPr lang="en-GB" sz="3200" dirty="0">
                <a:solidFill>
                  <a:schemeClr val="bg2"/>
                </a:solidFill>
                <a:latin typeface="Arial" panose="020B0604020202020204" pitchFamily="34" charset="0"/>
                <a:cs typeface="Arial" panose="020B0604020202020204" pitchFamily="34" charset="0"/>
              </a:rPr>
              <a:t>Set up walking bus with support from PSSC, PC, PTA and school</a:t>
            </a:r>
          </a:p>
          <a:p>
            <a:pPr lvl="0"/>
            <a:r>
              <a:rPr lang="en-GB" sz="3200" dirty="0">
                <a:solidFill>
                  <a:schemeClr val="bg2"/>
                </a:solidFill>
                <a:latin typeface="Arial" panose="020B0604020202020204" pitchFamily="34" charset="0"/>
                <a:cs typeface="Arial" panose="020B0604020202020204" pitchFamily="34" charset="0"/>
              </a:rPr>
              <a:t>Up to 30 children attend which is nearly 10% of the school</a:t>
            </a:r>
          </a:p>
          <a:p>
            <a:pPr lvl="0"/>
            <a:r>
              <a:rPr lang="en-GB" sz="3200" dirty="0">
                <a:solidFill>
                  <a:schemeClr val="bg2"/>
                </a:solidFill>
                <a:latin typeface="Arial" panose="020B0604020202020204" pitchFamily="34" charset="0"/>
                <a:cs typeface="Arial" panose="020B0604020202020204" pitchFamily="34" charset="0"/>
              </a:rPr>
              <a:t>Noted improvement of parking issues during key times</a:t>
            </a:r>
          </a:p>
          <a:p>
            <a:pPr lvl="0"/>
            <a:r>
              <a:rPr lang="en-GB" sz="3200" dirty="0">
                <a:solidFill>
                  <a:schemeClr val="bg2"/>
                </a:solidFill>
                <a:latin typeface="Arial" panose="020B0604020202020204" pitchFamily="34" charset="0"/>
                <a:cs typeface="Arial" panose="020B0604020202020204" pitchFamily="34" charset="0"/>
              </a:rPr>
              <a:t>Continue to monitor the area with warning notices given when necessary</a:t>
            </a:r>
          </a:p>
          <a:p>
            <a:pPr lvl="0"/>
            <a:r>
              <a:rPr lang="en-GB" sz="3200" dirty="0">
                <a:solidFill>
                  <a:schemeClr val="bg2"/>
                </a:solidFill>
                <a:latin typeface="Arial" panose="020B0604020202020204" pitchFamily="34" charset="0"/>
                <a:cs typeface="Arial" panose="020B0604020202020204" pitchFamily="34" charset="0"/>
              </a:rPr>
              <a:t>Parking enforcement teams have issued a couple of fixed penalty notices</a:t>
            </a:r>
          </a:p>
          <a:p>
            <a:pPr lvl="0"/>
            <a:r>
              <a:rPr lang="en-GB" sz="3200" dirty="0">
                <a:solidFill>
                  <a:schemeClr val="bg2"/>
                </a:solidFill>
                <a:latin typeface="Arial" panose="020B0604020202020204" pitchFamily="34" charset="0"/>
                <a:cs typeface="Arial" panose="020B0604020202020204" pitchFamily="34" charset="0"/>
              </a:rPr>
              <a:t>Improves </a:t>
            </a:r>
            <a:r>
              <a:rPr lang="en-GB" sz="3200" dirty="0" smtClean="0">
                <a:solidFill>
                  <a:schemeClr val="bg2"/>
                </a:solidFill>
                <a:latin typeface="Arial" panose="020B0604020202020204" pitchFamily="34" charset="0"/>
                <a:cs typeface="Arial" panose="020B0604020202020204" pitchFamily="34" charset="0"/>
              </a:rPr>
              <a:t>general health </a:t>
            </a:r>
            <a:r>
              <a:rPr lang="en-GB" sz="3200" dirty="0">
                <a:solidFill>
                  <a:schemeClr val="bg2"/>
                </a:solidFill>
                <a:latin typeface="Arial" panose="020B0604020202020204" pitchFamily="34" charset="0"/>
                <a:cs typeface="Arial" panose="020B0604020202020204" pitchFamily="34" charset="0"/>
              </a:rPr>
              <a:t>and </a:t>
            </a:r>
            <a:r>
              <a:rPr lang="en-GB" sz="3200" dirty="0" smtClean="0">
                <a:solidFill>
                  <a:schemeClr val="bg2"/>
                </a:solidFill>
                <a:latin typeface="Arial" panose="020B0604020202020204" pitchFamily="34" charset="0"/>
                <a:cs typeface="Arial" panose="020B0604020202020204" pitchFamily="34" charset="0"/>
              </a:rPr>
              <a:t>wellbeing</a:t>
            </a:r>
          </a:p>
          <a:p>
            <a:pPr marL="0" lvl="0" indent="0">
              <a:buNone/>
            </a:pPr>
            <a:endParaRPr lang="en-GB" sz="2000" dirty="0">
              <a:solidFill>
                <a:schemeClr val="bg2"/>
              </a:solidFill>
            </a:endParaRPr>
          </a:p>
          <a:p>
            <a:pPr marL="0" indent="0">
              <a:buNone/>
            </a:pPr>
            <a:r>
              <a:rPr lang="en-GB" dirty="0"/>
              <a:t> </a:t>
            </a:r>
          </a:p>
        </p:txBody>
      </p:sp>
    </p:spTree>
    <p:extLst>
      <p:ext uri="{BB962C8B-B14F-4D97-AF65-F5344CB8AC3E}">
        <p14:creationId xmlns:p14="http://schemas.microsoft.com/office/powerpoint/2010/main" val="1390048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2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chemeClr val="tx1"/>
                </a:solidFill>
                <a:latin typeface="Britannic Bold" panose="020B0903060703020204" pitchFamily="34" charset="0"/>
              </a:rPr>
              <a:t>Case Study 2018</a:t>
            </a:r>
            <a:endParaRPr lang="en-GB" dirty="0">
              <a:solidFill>
                <a:schemeClr val="tx1"/>
              </a:solidFill>
            </a:endParaRPr>
          </a:p>
        </p:txBody>
      </p:sp>
      <p:sp>
        <p:nvSpPr>
          <p:cNvPr id="3" name="Content Placeholder 2"/>
          <p:cNvSpPr>
            <a:spLocks noGrp="1"/>
          </p:cNvSpPr>
          <p:nvPr>
            <p:ph sz="half" idx="2"/>
          </p:nvPr>
        </p:nvSpPr>
        <p:spPr>
          <a:xfrm>
            <a:off x="122117" y="1936901"/>
            <a:ext cx="8572566" cy="4371975"/>
          </a:xfrm>
        </p:spPr>
        <p:txBody>
          <a:bodyPr/>
          <a:lstStyle/>
          <a:p>
            <a:endParaRPr lang="en-GB" b="1" dirty="0" smtClean="0">
              <a:solidFill>
                <a:schemeClr val="bg2"/>
              </a:solidFill>
            </a:endParaRPr>
          </a:p>
          <a:p>
            <a:r>
              <a:rPr lang="en-GB" dirty="0" smtClean="0">
                <a:solidFill>
                  <a:srgbClr val="002060"/>
                </a:solidFill>
                <a:latin typeface="Arial" panose="020B0604020202020204" pitchFamily="34" charset="0"/>
                <a:cs typeface="Arial" panose="020B0604020202020204" pitchFamily="34" charset="0"/>
              </a:rPr>
              <a:t>The walking bus scheme has led onto a new joint initiative</a:t>
            </a:r>
          </a:p>
          <a:p>
            <a:r>
              <a:rPr lang="en-GB" dirty="0" smtClean="0">
                <a:solidFill>
                  <a:srgbClr val="002060"/>
                </a:solidFill>
                <a:latin typeface="Arial" panose="020B0604020202020204" pitchFamily="34" charset="0"/>
                <a:cs typeface="Arial" panose="020B0604020202020204" pitchFamily="34" charset="0"/>
              </a:rPr>
              <a:t>Staff and Volunteers noted how much dog fouling was seen on their route </a:t>
            </a:r>
          </a:p>
          <a:p>
            <a:r>
              <a:rPr lang="en-GB" dirty="0" smtClean="0">
                <a:solidFill>
                  <a:srgbClr val="002060"/>
                </a:solidFill>
                <a:latin typeface="Arial" panose="020B0604020202020204" pitchFamily="34" charset="0"/>
                <a:cs typeface="Arial" panose="020B0604020202020204" pitchFamily="34" charset="0"/>
              </a:rPr>
              <a:t>Some of the school children stepped in the dog mess on their walk into school</a:t>
            </a:r>
          </a:p>
          <a:p>
            <a:r>
              <a:rPr lang="en-GB" dirty="0" smtClean="0">
                <a:solidFill>
                  <a:srgbClr val="002060"/>
                </a:solidFill>
                <a:latin typeface="Arial" panose="020B0604020202020204" pitchFamily="34" charset="0"/>
                <a:cs typeface="Arial" panose="020B0604020202020204" pitchFamily="34" charset="0"/>
              </a:rPr>
              <a:t>The school eco council are launching a project to provide dog waste bags in recycled plastic bottles</a:t>
            </a:r>
          </a:p>
          <a:p>
            <a:r>
              <a:rPr lang="en-GB" dirty="0" smtClean="0">
                <a:solidFill>
                  <a:srgbClr val="002060"/>
                </a:solidFill>
                <a:latin typeface="Arial" panose="020B0604020202020204" pitchFamily="34" charset="0"/>
                <a:cs typeface="Arial" panose="020B0604020202020204" pitchFamily="34" charset="0"/>
              </a:rPr>
              <a:t>We have designed and produced posters to help tackle the problem</a:t>
            </a:r>
          </a:p>
          <a:p>
            <a:r>
              <a:rPr lang="en-GB" dirty="0" smtClean="0">
                <a:solidFill>
                  <a:srgbClr val="002060"/>
                </a:solidFill>
                <a:latin typeface="Arial" panose="020B0604020202020204" pitchFamily="34" charset="0"/>
                <a:cs typeface="Arial" panose="020B0604020202020204" pitchFamily="34" charset="0"/>
              </a:rPr>
              <a:t> A local resident dog behaviourist has offered to supply the dog waste bags</a:t>
            </a:r>
          </a:p>
          <a:p>
            <a:r>
              <a:rPr lang="en-GB" dirty="0" smtClean="0">
                <a:solidFill>
                  <a:srgbClr val="002060"/>
                </a:solidFill>
                <a:latin typeface="Arial" panose="020B0604020202020204" pitchFamily="34" charset="0"/>
                <a:cs typeface="Arial" panose="020B0604020202020204" pitchFamily="34" charset="0"/>
              </a:rPr>
              <a:t>Because until this happens……..</a:t>
            </a:r>
            <a:endParaRPr lang="en-GB" dirty="0">
              <a:solidFill>
                <a:srgbClr val="002060"/>
              </a:solidFill>
              <a:latin typeface="Arial" panose="020B0604020202020204" pitchFamily="34" charset="0"/>
              <a:cs typeface="Arial" panose="020B0604020202020204" pitchFamily="34" charset="0"/>
            </a:endParaRPr>
          </a:p>
        </p:txBody>
      </p:sp>
      <p:pic>
        <p:nvPicPr>
          <p:cNvPr id="1028" name="Picture 4" descr="Image result for Dog waste bag dispenser in recycled plastic bottles"/>
          <p:cNvPicPr>
            <a:picLocks noChangeAspect="1" noChangeArrowheads="1"/>
          </p:cNvPicPr>
          <p:nvPr/>
        </p:nvPicPr>
        <p:blipFill rotWithShape="1">
          <a:blip r:embed="rId3">
            <a:extLst>
              <a:ext uri="{28A0092B-C50C-407E-A947-70E740481C1C}">
                <a14:useLocalDpi xmlns:a14="http://schemas.microsoft.com/office/drawing/2010/main" val="0"/>
              </a:ext>
            </a:extLst>
          </a:blip>
          <a:srcRect l="27447" t="319" r="-27447" b="-319"/>
          <a:stretch/>
        </p:blipFill>
        <p:spPr bwMode="auto">
          <a:xfrm>
            <a:off x="8955216" y="1936901"/>
            <a:ext cx="4037308" cy="4865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36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1704AF9178A04D801B6D3F76F5E1A1" ma:contentTypeVersion="8" ma:contentTypeDescription="Create a new document." ma:contentTypeScope="" ma:versionID="70bfb017c8ae3369eac27de09a2fdc57">
  <xsd:schema xmlns:xsd="http://www.w3.org/2001/XMLSchema" xmlns:xs="http://www.w3.org/2001/XMLSchema" xmlns:p="http://schemas.microsoft.com/office/2006/metadata/properties" xmlns:ns2="e6649c76-8833-43f6-b38e-d4e786535e0d" targetNamespace="http://schemas.microsoft.com/office/2006/metadata/properties" ma:root="true" ma:fieldsID="f3a51683a79bd9ee17aa5564e39e3ae1" ns2:_="">
    <xsd:import namespace="e6649c76-8833-43f6-b38e-d4e786535e0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49c76-8833-43f6-b38e-d4e786535e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71FCDB-9B73-4B05-89D0-3D8229BF70C5}"/>
</file>

<file path=customXml/itemProps2.xml><?xml version="1.0" encoding="utf-8"?>
<ds:datastoreItem xmlns:ds="http://schemas.openxmlformats.org/officeDocument/2006/customXml" ds:itemID="{7BA566E0-6DF4-4E67-A0DE-63EA7C723A91}"/>
</file>

<file path=customXml/itemProps3.xml><?xml version="1.0" encoding="utf-8"?>
<ds:datastoreItem xmlns:ds="http://schemas.openxmlformats.org/officeDocument/2006/customXml" ds:itemID="{24612034-E9A1-4499-BB2A-3B50EBE2F1D6}"/>
</file>

<file path=docProps/app.xml><?xml version="1.0" encoding="utf-8"?>
<Properties xmlns="http://schemas.openxmlformats.org/officeDocument/2006/extended-properties" xmlns:vt="http://schemas.openxmlformats.org/officeDocument/2006/docPropsVTypes">
  <Template/>
  <TotalTime>1605</TotalTime>
  <Words>998</Words>
  <Application>Microsoft Office PowerPoint</Application>
  <PresentationFormat>Widescreen</PresentationFormat>
  <Paragraphs>131</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Britannic Bold</vt:lpstr>
      <vt:lpstr>Calibri</vt:lpstr>
      <vt:lpstr>Century Gothic</vt:lpstr>
      <vt:lpstr>Elephant</vt:lpstr>
      <vt:lpstr>Symbol</vt:lpstr>
      <vt:lpstr>Times New Roman</vt:lpstr>
      <vt:lpstr>Wingdings 2</vt:lpstr>
      <vt:lpstr>Quotable</vt:lpstr>
      <vt:lpstr>Pulborough Parish Neighbourhood Wardens</vt:lpstr>
      <vt:lpstr>Case study – Anti-social behaviour</vt:lpstr>
      <vt:lpstr>How we tackle ASB:</vt:lpstr>
      <vt:lpstr>PowerPoint Presentation</vt:lpstr>
      <vt:lpstr>PowerPoint Presentation</vt:lpstr>
      <vt:lpstr>PowerPoint Presentation</vt:lpstr>
      <vt:lpstr>PowerPoint Presentation</vt:lpstr>
      <vt:lpstr>Case Study 2018</vt:lpstr>
      <vt:lpstr>Case Study 2018</vt:lpstr>
      <vt:lpstr>Humans are responsible!</vt:lpstr>
      <vt:lpstr>Feedback Quotes</vt:lpstr>
      <vt:lpstr>Project achievements </vt:lpstr>
      <vt:lpstr>PowerPoint Presentation</vt:lpstr>
      <vt:lpstr>PowerPoint Presentation</vt:lpstr>
    </vt:vector>
  </TitlesOfParts>
  <Company>Horsham District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Pulborough Parish Neighbourhood Wardens</dc:title>
  <dc:creator>Vanessa.Green</dc:creator>
  <cp:lastModifiedBy>Vanessa.Green</cp:lastModifiedBy>
  <cp:revision>71</cp:revision>
  <dcterms:created xsi:type="dcterms:W3CDTF">2019-01-19T21:19:50Z</dcterms:created>
  <dcterms:modified xsi:type="dcterms:W3CDTF">2019-05-09T08:50:20Z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0x010100F81704AF9178A04D801B6D3F76F5E1A1</vt:lpwstr>
  </property>
</Properties>
</file>